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7" r:id="rId3"/>
    <p:sldId id="262" r:id="rId4"/>
    <p:sldId id="261" r:id="rId5"/>
    <p:sldId id="258" r:id="rId6"/>
    <p:sldId id="263" r:id="rId7"/>
    <p:sldId id="264" r:id="rId8"/>
    <p:sldId id="265" r:id="rId9"/>
    <p:sldId id="267" r:id="rId10"/>
    <p:sldId id="268" r:id="rId11"/>
    <p:sldId id="269" r:id="rId12"/>
    <p:sldId id="271" r:id="rId13"/>
    <p:sldId id="279" r:id="rId14"/>
    <p:sldId id="277" r:id="rId15"/>
    <p:sldId id="280" r:id="rId16"/>
    <p:sldId id="281" r:id="rId17"/>
    <p:sldId id="282" r:id="rId18"/>
    <p:sldId id="283" r:id="rId19"/>
    <p:sldId id="28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9"/>
  </p:normalViewPr>
  <p:slideViewPr>
    <p:cSldViewPr snapToGrid="0">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no Omar BARRY" userId="aac3541fb707f522" providerId="LiveId" clId="{9EFFA8C2-7D2E-DC4E-B555-7FB16678317F}"/>
    <pc:docChg chg="undo custSel modSld">
      <pc:chgData name="Cherno Omar BARRY" userId="aac3541fb707f522" providerId="LiveId" clId="{9EFFA8C2-7D2E-DC4E-B555-7FB16678317F}" dt="2023-05-05T12:02:15.381" v="54" actId="20577"/>
      <pc:docMkLst>
        <pc:docMk/>
      </pc:docMkLst>
      <pc:sldChg chg="modSp mod">
        <pc:chgData name="Cherno Omar BARRY" userId="aac3541fb707f522" providerId="LiveId" clId="{9EFFA8C2-7D2E-DC4E-B555-7FB16678317F}" dt="2023-05-05T12:02:15.381" v="54" actId="20577"/>
        <pc:sldMkLst>
          <pc:docMk/>
          <pc:sldMk cId="2235929928" sldId="256"/>
        </pc:sldMkLst>
        <pc:spChg chg="mod">
          <ac:chgData name="Cherno Omar BARRY" userId="aac3541fb707f522" providerId="LiveId" clId="{9EFFA8C2-7D2E-DC4E-B555-7FB16678317F}" dt="2023-05-05T12:02:15.381" v="54" actId="20577"/>
          <ac:spMkLst>
            <pc:docMk/>
            <pc:sldMk cId="2235929928" sldId="256"/>
            <ac:spMk id="2" creationId="{ADB203AA-05D9-45D5-5CF5-7470B8561BC3}"/>
          </ac:spMkLst>
        </pc:spChg>
      </pc:sldChg>
      <pc:sldChg chg="modSp mod">
        <pc:chgData name="Cherno Omar BARRY" userId="aac3541fb707f522" providerId="LiveId" clId="{9EFFA8C2-7D2E-DC4E-B555-7FB16678317F}" dt="2023-05-05T11:59:25.278" v="8" actId="20577"/>
        <pc:sldMkLst>
          <pc:docMk/>
          <pc:sldMk cId="2945927630" sldId="257"/>
        </pc:sldMkLst>
        <pc:spChg chg="mod">
          <ac:chgData name="Cherno Omar BARRY" userId="aac3541fb707f522" providerId="LiveId" clId="{9EFFA8C2-7D2E-DC4E-B555-7FB16678317F}" dt="2023-05-05T11:59:25.278" v="8" actId="20577"/>
          <ac:spMkLst>
            <pc:docMk/>
            <pc:sldMk cId="2945927630" sldId="257"/>
            <ac:spMk id="3" creationId="{E5017E3C-76B0-1F27-2BE2-C1EBD824659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B620E8-FC8F-480D-A6C8-A14B7D2A2635}" type="datetimeFigureOut">
              <a:rPr lang="en-GB" smtClean="0"/>
              <a:t>05/05/2023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C9C50-3BC9-4813-ADAC-5EE1C536AEF8}" type="slidenum">
              <a:rPr lang="en-GB" smtClean="0"/>
              <a:t>‹#›</a:t>
            </a:fld>
            <a:endParaRPr lang="en-GB"/>
          </a:p>
        </p:txBody>
      </p:sp>
    </p:spTree>
    <p:extLst>
      <p:ext uri="{BB962C8B-B14F-4D97-AF65-F5344CB8AC3E}">
        <p14:creationId xmlns:p14="http://schemas.microsoft.com/office/powerpoint/2010/main" val="3350807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397B8-7015-4AD5-83BA-020174DD609D}" type="datetime1">
              <a:rPr lang="en-GB" smtClean="0"/>
              <a:t>05/05/2023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527356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5E3631-7CA8-44E2-AA5D-A3CCA43D7A0B}" type="datetime1">
              <a:rPr lang="en-GB" smtClean="0"/>
              <a:t>05/05/2023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557805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654EBD-382F-4862-8277-AA34207E4B87}" type="datetime1">
              <a:rPr lang="en-GB" smtClean="0"/>
              <a:t>05/05/2023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7453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FBF8E7-358A-4E46-BBA2-57ADEA2E7483}" type="datetime1">
              <a:rPr lang="en-GB" smtClean="0"/>
              <a:t>05/05/2023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4274185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88A7D1-19CD-46D7-94C3-941717F3608B}" type="datetime1">
              <a:rPr lang="en-GB" smtClean="0"/>
              <a:t>05/05/2023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61069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027667-9EC3-40B9-BB87-79A0A0F7F8DE}" type="datetime1">
              <a:rPr lang="en-GB" smtClean="0"/>
              <a:t>05/05/2023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20248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7F40C5-4351-4FF1-926E-5860C07153D8}" type="datetime1">
              <a:rPr lang="en-GB" smtClean="0"/>
              <a:t>05/05/2023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282827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D638D6-E94D-4A48-AEA4-0241B1945A5C}" type="datetime1">
              <a:rPr lang="en-GB" smtClean="0"/>
              <a:t>05/05/2023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955050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A4020A-24F8-4FFC-A3D6-BE3E8EC71313}" type="datetime1">
              <a:rPr lang="en-GB" smtClean="0"/>
              <a:t>05/05/2023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407929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589C0C-E923-4C23-B59F-1EF7DAB0CEF9}" type="datetime1">
              <a:rPr lang="en-GB" smtClean="0"/>
              <a:t>05/05/2023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3172394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00E445-1A48-49A7-AD06-D201CB2FF4FF}" type="datetime1">
              <a:rPr lang="en-GB" smtClean="0"/>
              <a:t>05/05/2023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08114C-A7C1-48A7-AF25-48692EA2C94F}" type="slidenum">
              <a:rPr lang="en-GB" smtClean="0"/>
              <a:t>‹#›</a:t>
            </a:fld>
            <a:endParaRPr lang="en-GB"/>
          </a:p>
        </p:txBody>
      </p:sp>
    </p:spTree>
    <p:extLst>
      <p:ext uri="{BB962C8B-B14F-4D97-AF65-F5344CB8AC3E}">
        <p14:creationId xmlns:p14="http://schemas.microsoft.com/office/powerpoint/2010/main" val="1433996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2BF83-CC7F-4935-9509-FB49C0BC9E3D}" type="datetime1">
              <a:rPr lang="en-GB" smtClean="0"/>
              <a:t>05/05/2023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8114C-A7C1-48A7-AF25-48692EA2C94F}" type="slidenum">
              <a:rPr lang="en-GB" smtClean="0"/>
              <a:t>‹#›</a:t>
            </a:fld>
            <a:endParaRPr lang="en-GB"/>
          </a:p>
        </p:txBody>
      </p:sp>
    </p:spTree>
    <p:extLst>
      <p:ext uri="{BB962C8B-B14F-4D97-AF65-F5344CB8AC3E}">
        <p14:creationId xmlns:p14="http://schemas.microsoft.com/office/powerpoint/2010/main" val="13774996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203AA-05D9-45D5-5CF5-7470B8561BC3}"/>
              </a:ext>
            </a:extLst>
          </p:cNvPr>
          <p:cNvSpPr>
            <a:spLocks noGrp="1"/>
          </p:cNvSpPr>
          <p:nvPr>
            <p:ph type="ctrTitle"/>
          </p:nvPr>
        </p:nvSpPr>
        <p:spPr>
          <a:xfrm>
            <a:off x="187187" y="406400"/>
            <a:ext cx="11817626" cy="3022600"/>
          </a:xfrm>
        </p:spPr>
        <p:txBody>
          <a:bodyPr>
            <a:normAutofit fontScale="90000"/>
          </a:bodyPr>
          <a:lstStyle/>
          <a:p>
            <a:r>
              <a:rPr lang="en-GB" b="1" dirty="0">
                <a:latin typeface="Times New Roman" panose="02020603050405020304" pitchFamily="18" charset="0"/>
                <a:cs typeface="Times New Roman" panose="02020603050405020304" pitchFamily="18" charset="0"/>
              </a:rPr>
              <a:t>Points Forts de la </a:t>
            </a:r>
            <a:r>
              <a:rPr lang="en-GB" b="1" dirty="0" err="1">
                <a:latin typeface="Times New Roman" panose="02020603050405020304" pitchFamily="18" charset="0"/>
                <a:cs typeface="Times New Roman" panose="02020603050405020304" pitchFamily="18" charset="0"/>
              </a:rPr>
              <a:t>Conférence</a:t>
            </a:r>
            <a:r>
              <a:rPr lang="en-GB" b="1" dirty="0">
                <a:latin typeface="Times New Roman" panose="02020603050405020304" pitchFamily="18" charset="0"/>
                <a:cs typeface="Times New Roman" panose="02020603050405020304" pitchFamily="18" charset="0"/>
              </a:rPr>
              <a:t> </a:t>
            </a:r>
            <a:r>
              <a:rPr lang="en-GB" b="1" dirty="0" err="1">
                <a:latin typeface="Times New Roman" panose="02020603050405020304" pitchFamily="18" charset="0"/>
                <a:cs typeface="Times New Roman" panose="02020603050405020304" pitchFamily="18" charset="0"/>
              </a:rPr>
              <a:t>mondiale</a:t>
            </a:r>
            <a:r>
              <a:rPr lang="en-GB" b="1" dirty="0">
                <a:latin typeface="Times New Roman" panose="02020603050405020304" pitchFamily="18" charset="0"/>
                <a:cs typeface="Times New Roman" panose="02020603050405020304" pitchFamily="18" charset="0"/>
              </a:rPr>
              <a:t> </a:t>
            </a:r>
            <a:r>
              <a:rPr lang="en-GB" b="1" dirty="0" err="1">
                <a:latin typeface="Times New Roman" panose="02020603050405020304" pitchFamily="18" charset="0"/>
                <a:cs typeface="Times New Roman" panose="02020603050405020304" pitchFamily="18" charset="0"/>
              </a:rPr>
              <a:t>inaugurale</a:t>
            </a:r>
            <a:r>
              <a:rPr lang="en-GB" b="1" dirty="0">
                <a:latin typeface="Times New Roman" panose="02020603050405020304" pitchFamily="18" charset="0"/>
                <a:cs typeface="Times New Roman" panose="02020603050405020304" pitchFamily="18" charset="0"/>
              </a:rPr>
              <a:t> de </a:t>
            </a:r>
            <a:r>
              <a:rPr lang="en-GB" b="1" dirty="0" err="1">
                <a:latin typeface="Times New Roman" panose="02020603050405020304" pitchFamily="18" charset="0"/>
                <a:cs typeface="Times New Roman" panose="02020603050405020304" pitchFamily="18" charset="0"/>
              </a:rPr>
              <a:t>l’OMD</a:t>
            </a:r>
            <a:r>
              <a:rPr lang="en-GB" b="1" dirty="0">
                <a:latin typeface="Times New Roman" panose="02020603050405020304" pitchFamily="18" charset="0"/>
                <a:cs typeface="Times New Roman" panose="02020603050405020304" pitchFamily="18" charset="0"/>
              </a:rPr>
              <a:t> sur les </a:t>
            </a:r>
            <a:r>
              <a:rPr lang="en-GB" b="1" dirty="0" err="1">
                <a:latin typeface="Times New Roman" panose="02020603050405020304" pitchFamily="18" charset="0"/>
                <a:cs typeface="Times New Roman" panose="02020603050405020304" pitchFamily="18" charset="0"/>
              </a:rPr>
              <a:t>frontières</a:t>
            </a:r>
            <a:r>
              <a:rPr lang="en-GB" b="1" dirty="0">
                <a:latin typeface="Times New Roman" panose="02020603050405020304" pitchFamily="18" charset="0"/>
                <a:cs typeface="Times New Roman" panose="02020603050405020304" pitchFamily="18" charset="0"/>
              </a:rPr>
              <a:t> </a:t>
            </a:r>
            <a:r>
              <a:rPr lang="en-GB" b="1" dirty="0" err="1">
                <a:latin typeface="Times New Roman" panose="02020603050405020304" pitchFamily="18" charset="0"/>
                <a:cs typeface="Times New Roman" panose="02020603050405020304" pitchFamily="18" charset="0"/>
              </a:rPr>
              <a:t>fragiles</a:t>
            </a:r>
            <a:r>
              <a:rPr lang="en-GB" dirty="0">
                <a:latin typeface="Times New Roman" panose="02020603050405020304" pitchFamily="18" charset="0"/>
                <a:cs typeface="Times New Roman" panose="02020603050405020304" pitchFamily="18" charset="0"/>
              </a:rPr>
              <a:t> :</a:t>
            </a:r>
            <a:br>
              <a:rPr lang="en-GB" dirty="0">
                <a:latin typeface="Times New Roman" panose="02020603050405020304" pitchFamily="18" charset="0"/>
                <a:cs typeface="Times New Roman" panose="02020603050405020304" pitchFamily="18" charset="0"/>
              </a:rPr>
            </a:br>
            <a:r>
              <a:rPr lang="en-GB" sz="5300" dirty="0" err="1">
                <a:latin typeface="Times New Roman" panose="02020603050405020304" pitchFamily="18" charset="0"/>
                <a:cs typeface="Times New Roman" panose="02020603050405020304" pitchFamily="18" charset="0"/>
              </a:rPr>
              <a:t>Permettre</a:t>
            </a:r>
            <a:r>
              <a:rPr lang="en-GB" sz="5300" dirty="0">
                <a:latin typeface="Times New Roman" panose="02020603050405020304" pitchFamily="18" charset="0"/>
                <a:cs typeface="Times New Roman" panose="02020603050405020304" pitchFamily="18" charset="0"/>
              </a:rPr>
              <a:t> aux douanes </a:t>
            </a:r>
            <a:r>
              <a:rPr lang="en-GB" sz="5300" dirty="0" err="1">
                <a:latin typeface="Times New Roman" panose="02020603050405020304" pitchFamily="18" charset="0"/>
                <a:cs typeface="Times New Roman" panose="02020603050405020304" pitchFamily="18" charset="0"/>
              </a:rPr>
              <a:t>d’agir</a:t>
            </a:r>
            <a:r>
              <a:rPr lang="en-GB" sz="5300" dirty="0">
                <a:latin typeface="Times New Roman" panose="02020603050405020304" pitchFamily="18" charset="0"/>
                <a:cs typeface="Times New Roman" panose="02020603050405020304" pitchFamily="18" charset="0"/>
              </a:rPr>
              <a:t> dans les situations de fragilité et de conflit </a:t>
            </a:r>
            <a:r>
              <a:rPr lang="en-GB" sz="5300">
                <a:latin typeface="Times New Roman" panose="02020603050405020304" pitchFamily="18" charset="0"/>
                <a:cs typeface="Times New Roman" panose="02020603050405020304" pitchFamily="18" charset="0"/>
              </a:rPr>
              <a:t>(SFC)</a:t>
            </a:r>
            <a:endParaRPr lang="en-GB"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12B6E7A-9076-3DA4-4678-93AA5FAE69D2}"/>
              </a:ext>
            </a:extLst>
          </p:cNvPr>
          <p:cNvSpPr>
            <a:spLocks noGrp="1"/>
          </p:cNvSpPr>
          <p:nvPr>
            <p:ph type="subTitle" idx="1"/>
          </p:nvPr>
        </p:nvSpPr>
        <p:spPr>
          <a:xfrm>
            <a:off x="1524000" y="3602037"/>
            <a:ext cx="9144000" cy="2470771"/>
          </a:xfrm>
        </p:spPr>
        <p:txBody>
          <a:bodyPr>
            <a:normAutofit/>
          </a:bodyPr>
          <a:lstStyle/>
          <a:p>
            <a:r>
              <a:rPr lang="en-GB" sz="2800" dirty="0">
                <a:latin typeface="Times New Roman" panose="02020603050405020304" pitchFamily="18" charset="0"/>
                <a:cs typeface="Times New Roman" panose="02020603050405020304" pitchFamily="18" charset="0"/>
              </a:rPr>
              <a:t>Présenté par </a:t>
            </a:r>
          </a:p>
          <a:p>
            <a:endParaRPr lang="en-GB" sz="28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BA Adeniyi </a:t>
            </a:r>
            <a:r>
              <a:rPr lang="en-GB" sz="2000" dirty="0">
                <a:latin typeface="Times New Roman" panose="02020603050405020304" pitchFamily="18" charset="0"/>
                <a:cs typeface="Times New Roman" panose="02020603050405020304" pitchFamily="18" charset="0"/>
              </a:rPr>
              <a:t>MFR</a:t>
            </a:r>
          </a:p>
          <a:p>
            <a:r>
              <a:rPr lang="en-GB" sz="3600" dirty="0">
                <a:latin typeface="Times New Roman" panose="02020603050405020304" pitchFamily="18" charset="0"/>
                <a:cs typeface="Times New Roman" panose="02020603050405020304" pitchFamily="18" charset="0"/>
              </a:rPr>
              <a:t>Bureau du vice-président, CMO-CMA</a:t>
            </a:r>
          </a:p>
        </p:txBody>
      </p:sp>
      <p:sp>
        <p:nvSpPr>
          <p:cNvPr id="4" name="Slide Number Placeholder 3">
            <a:extLst>
              <a:ext uri="{FF2B5EF4-FFF2-40B4-BE49-F238E27FC236}">
                <a16:creationId xmlns:a16="http://schemas.microsoft.com/office/drawing/2014/main" id="{A22478A6-C636-1C48-77F0-85D1A200491B}"/>
              </a:ext>
            </a:extLst>
          </p:cNvPr>
          <p:cNvSpPr>
            <a:spLocks noGrp="1"/>
          </p:cNvSpPr>
          <p:nvPr>
            <p:ph type="sldNum" sz="quarter" idx="12"/>
          </p:nvPr>
        </p:nvSpPr>
        <p:spPr/>
        <p:txBody>
          <a:bodyPr/>
          <a:lstStyle/>
          <a:p>
            <a:fld id="{4E08114C-A7C1-48A7-AF25-48692EA2C94F}" type="slidenum">
              <a:rPr lang="en-GB" smtClean="0"/>
              <a:t>1</a:t>
            </a:fld>
            <a:endParaRPr lang="en-GB"/>
          </a:p>
        </p:txBody>
      </p:sp>
    </p:spTree>
    <p:extLst>
      <p:ext uri="{BB962C8B-B14F-4D97-AF65-F5344CB8AC3E}">
        <p14:creationId xmlns:p14="http://schemas.microsoft.com/office/powerpoint/2010/main" val="2235929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8"/>
            <a:ext cx="10515600" cy="961749"/>
          </a:xfrm>
        </p:spPr>
        <p:txBody>
          <a:bodyPr/>
          <a:lstStyle/>
          <a:p>
            <a:r>
              <a:rPr lang="en-GB" b="1" dirty="0">
                <a:latin typeface="Times New Roman" panose="02020603050405020304" pitchFamily="18" charset="0"/>
                <a:cs typeface="Times New Roman" panose="02020603050405020304" pitchFamily="18" charset="0"/>
              </a:rPr>
              <a:t>La Conférence</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3419062"/>
          </a:xfrm>
        </p:spPr>
        <p:txBody>
          <a:bodyPr>
            <a:normAutofit fontScale="83768"/>
          </a:bodyPr>
          <a:lstStyle/>
          <a:p>
            <a:r>
              <a:rPr lang="en-GB" sz="2200" dirty="0">
                <a:latin typeface="Times New Roman" panose="02020603050405020304" pitchFamily="18" charset="0"/>
                <a:cs typeface="Times New Roman" panose="02020603050405020304" pitchFamily="18" charset="0"/>
              </a:rPr>
              <a:t>Plusieurs administrations douanières ont partagé leurs politiques et pratiques relatives à la formation des agents des douanes opérant à des frontières fragiles. Une formation spécifique devrait être adaptée aux opérations dans les zones frontalières peu sûres et devrait permettre aux douanes de coopérer avec les forces de sécurité et de défense. </a:t>
            </a:r>
          </a:p>
          <a:p>
            <a:pPr marL="0" indent="0">
              <a:buNone/>
            </a:pPr>
            <a:endParaRPr lang="en-GB" sz="2200" dirty="0"/>
          </a:p>
          <a:p>
            <a:r>
              <a:rPr lang="en-GB" sz="2200" dirty="0">
                <a:latin typeface="Times New Roman" panose="02020603050405020304" pitchFamily="18" charset="0"/>
                <a:cs typeface="Times New Roman" panose="02020603050405020304" pitchFamily="18" charset="0"/>
              </a:rPr>
              <a:t>La formation conjointe entre les douanes et les forces de sécurité intérieure a été soulignée comme un moyen spécifique et efficace de générer une plus grande confiance et coopération sur le terrain entre les douanes et d’autres forces opérant dans les zones frontalières telles que l’armée, la police et la police de l’eau et des forêts.</a:t>
            </a:r>
          </a:p>
        </p:txBody>
      </p:sp>
      <p:sp>
        <p:nvSpPr>
          <p:cNvPr id="4" name="Slide Number Placeholder 3">
            <a:extLst>
              <a:ext uri="{FF2B5EF4-FFF2-40B4-BE49-F238E27FC236}">
                <a16:creationId xmlns:a16="http://schemas.microsoft.com/office/drawing/2014/main" id="{58006D93-C5D8-3359-F80E-BB82F5E595E9}"/>
              </a:ext>
            </a:extLst>
          </p:cNvPr>
          <p:cNvSpPr>
            <a:spLocks noGrp="1"/>
          </p:cNvSpPr>
          <p:nvPr>
            <p:ph type="sldNum" sz="quarter" idx="12"/>
          </p:nvPr>
        </p:nvSpPr>
        <p:spPr/>
        <p:txBody>
          <a:bodyPr/>
          <a:lstStyle/>
          <a:p>
            <a:fld id="{4E08114C-A7C1-48A7-AF25-48692EA2C94F}" type="slidenum">
              <a:rPr lang="en-GB" smtClean="0"/>
              <a:t>10</a:t>
            </a:fld>
            <a:endParaRPr lang="en-GB"/>
          </a:p>
        </p:txBody>
      </p:sp>
    </p:spTree>
    <p:extLst>
      <p:ext uri="{BB962C8B-B14F-4D97-AF65-F5344CB8AC3E}">
        <p14:creationId xmlns:p14="http://schemas.microsoft.com/office/powerpoint/2010/main" val="2088723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Résultats de la Conférence</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fontScale="80000" lnSpcReduction="10000"/>
          </a:bodyPr>
          <a:lstStyle/>
          <a:p>
            <a:r>
              <a:rPr lang="en-GB" sz="2200" dirty="0">
                <a:latin typeface="Times New Roman" panose="02020603050405020304" pitchFamily="18" charset="0"/>
                <a:cs typeface="Times New Roman" panose="02020603050405020304" pitchFamily="18" charset="0"/>
              </a:rPr>
              <a:t>Les délégués ont partagé leurs vues sur le projet de Plan d’action de l’OMD sur les SCA et ont discuté de la façon dont les donateurs peuvent soutenir efficacement les douanes opérant dans des environnements précaires. </a:t>
            </a:r>
          </a:p>
          <a:p>
            <a:pPr marL="0" indent="0">
              <a:buNone/>
            </a:pPr>
            <a:endParaRPr lang="en-GB" sz="8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Le plan d’action vise à adapter les instruments, outils et programmes de formation existants de l’OMD, à développer de nouvelles orientations, outils et formations spécifiques en rapport avec les SCA, et poursuivre les recherches sur les douanes et les frontières fragiles dans le contexte des nouvelles situations présentées au cours de la Conférence.</a:t>
            </a:r>
          </a:p>
          <a:p>
            <a:pPr marL="0" indent="0">
              <a:buNone/>
            </a:pPr>
            <a:endParaRPr lang="en-GB" sz="800" dirty="0">
              <a:latin typeface="Times New Roman" panose="02020603050405020304" pitchFamily="18" charset="0"/>
              <a:cs typeface="Times New Roman" panose="02020603050405020304" pitchFamily="18" charset="0"/>
            </a:endParaRPr>
          </a:p>
          <a:p>
            <a:r>
              <a:rPr lang="en-GB" sz="2200" dirty="0">
                <a:latin typeface="Times New Roman" panose="02020603050405020304" pitchFamily="18" charset="0"/>
                <a:cs typeface="Times New Roman" panose="02020603050405020304" pitchFamily="18" charset="0"/>
              </a:rPr>
              <a:t>Le plan est composé de 5 rubriques, à savoir : </a:t>
            </a:r>
          </a:p>
          <a:p>
            <a:pPr marL="0" indent="0">
              <a:buNone/>
            </a:pPr>
            <a:r>
              <a:rPr lang="en-GB" sz="2200" dirty="0">
                <a:latin typeface="Times New Roman" panose="02020603050405020304" pitchFamily="18" charset="0"/>
                <a:cs typeface="Times New Roman" panose="02020603050405020304" pitchFamily="18" charset="0"/>
              </a:rPr>
              <a:t>	1. Recherche</a:t>
            </a:r>
          </a:p>
          <a:p>
            <a:pPr marL="0" indent="0">
              <a:buNone/>
            </a:pPr>
            <a:r>
              <a:rPr lang="en-GB" sz="2200" dirty="0">
                <a:latin typeface="Times New Roman" panose="02020603050405020304" pitchFamily="18" charset="0"/>
                <a:cs typeface="Times New Roman" panose="02020603050405020304" pitchFamily="18" charset="0"/>
              </a:rPr>
              <a:t>	2. Plaidoyer et communication à l’échelle mondiale sur le rôle des douanes dans les SCA</a:t>
            </a:r>
          </a:p>
          <a:p>
            <a:pPr marL="0" indent="0">
              <a:buNone/>
            </a:pPr>
            <a:r>
              <a:rPr lang="en-GB" sz="2200" dirty="0">
                <a:latin typeface="Times New Roman" panose="02020603050405020304" pitchFamily="18" charset="0"/>
                <a:cs typeface="Times New Roman" panose="02020603050405020304" pitchFamily="18" charset="0"/>
              </a:rPr>
              <a:t>	3. Arrangements institutionnels et coopération interinstitutionnelle, </a:t>
            </a:r>
          </a:p>
          <a:p>
            <a:pPr marL="0" indent="0">
              <a:buNone/>
            </a:pPr>
            <a:r>
              <a:rPr lang="en-GB" sz="2200" dirty="0">
                <a:latin typeface="Times New Roman" panose="02020603050405020304" pitchFamily="18" charset="0"/>
                <a:cs typeface="Times New Roman" panose="02020603050405020304" pitchFamily="18" charset="0"/>
              </a:rPr>
              <a:t>	4. Sécurité du personnel et de l’infrastructure</a:t>
            </a:r>
          </a:p>
          <a:p>
            <a:pPr marL="0" indent="0">
              <a:buNone/>
            </a:pPr>
            <a:r>
              <a:rPr lang="en-GB" sz="2200" dirty="0">
                <a:latin typeface="Times New Roman" panose="02020603050405020304" pitchFamily="18" charset="0"/>
                <a:cs typeface="Times New Roman" panose="02020603050405020304" pitchFamily="18" charset="0"/>
              </a:rPr>
              <a:t>	5. Mobilisation des données et du renseignement pour la sécurité dans les SCA</a:t>
            </a:r>
          </a:p>
          <a:p>
            <a:pPr marL="0" indent="0">
              <a:buNone/>
            </a:pPr>
            <a:endParaRPr lang="en-GB" sz="2200" dirty="0">
              <a:latin typeface="Times New Roman" panose="02020603050405020304" pitchFamily="18" charset="0"/>
              <a:cs typeface="Times New Roman" panose="02020603050405020304" pitchFamily="18" charset="0"/>
            </a:endParaRPr>
          </a:p>
          <a:p>
            <a:pPr marL="0" indent="0">
              <a:buNone/>
            </a:pPr>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a:p>
            <a:endParaRPr lang="en-GB"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07E4140-ABE0-C675-0133-326615EC8054}"/>
              </a:ext>
            </a:extLst>
          </p:cNvPr>
          <p:cNvSpPr>
            <a:spLocks noGrp="1"/>
          </p:cNvSpPr>
          <p:nvPr>
            <p:ph type="sldNum" sz="quarter" idx="12"/>
          </p:nvPr>
        </p:nvSpPr>
        <p:spPr/>
        <p:txBody>
          <a:bodyPr/>
          <a:lstStyle/>
          <a:p>
            <a:fld id="{4E08114C-A7C1-48A7-AF25-48692EA2C94F}" type="slidenum">
              <a:rPr lang="en-GB" smtClean="0"/>
              <a:t>11</a:t>
            </a:fld>
            <a:endParaRPr lang="en-GB"/>
          </a:p>
        </p:txBody>
      </p:sp>
    </p:spTree>
    <p:extLst>
      <p:ext uri="{BB962C8B-B14F-4D97-AF65-F5344CB8AC3E}">
        <p14:creationId xmlns:p14="http://schemas.microsoft.com/office/powerpoint/2010/main" val="499178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4" name="Table 4">
            <a:extLst>
              <a:ext uri="{FF2B5EF4-FFF2-40B4-BE49-F238E27FC236}">
                <a16:creationId xmlns:a16="http://schemas.microsoft.com/office/drawing/2014/main" id="{7DC8BD3A-5BC1-ED48-B23D-33B23CA5F811}"/>
              </a:ext>
            </a:extLst>
          </p:cNvPr>
          <p:cNvGraphicFramePr>
            <a:graphicFrameLocks noGrp="1"/>
          </p:cNvGraphicFramePr>
          <p:nvPr>
            <p:extLst>
              <p:ext uri="{D42A27DB-BD31-4B8C-83A1-F6EECF244321}">
                <p14:modId xmlns:p14="http://schemas.microsoft.com/office/powerpoint/2010/main" val="2631676459"/>
              </p:ext>
            </p:extLst>
          </p:nvPr>
        </p:nvGraphicFramePr>
        <p:xfrm>
          <a:off x="838198" y="1505778"/>
          <a:ext cx="10770706" cy="2907866"/>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993913">
                  <a:extLst>
                    <a:ext uri="{9D8B030D-6E8A-4147-A177-3AD203B41FA5}">
                      <a16:colId xmlns:a16="http://schemas.microsoft.com/office/drawing/2014/main" val="3893045303"/>
                    </a:ext>
                  </a:extLst>
                </a:gridCol>
                <a:gridCol w="884583">
                  <a:extLst>
                    <a:ext uri="{9D8B030D-6E8A-4147-A177-3AD203B41FA5}">
                      <a16:colId xmlns:a16="http://schemas.microsoft.com/office/drawing/2014/main" val="4238136275"/>
                    </a:ext>
                  </a:extLst>
                </a:gridCol>
                <a:gridCol w="2097156">
                  <a:extLst>
                    <a:ext uri="{9D8B030D-6E8A-4147-A177-3AD203B41FA5}">
                      <a16:colId xmlns:a16="http://schemas.microsoft.com/office/drawing/2014/main" val="2224552788"/>
                    </a:ext>
                  </a:extLst>
                </a:gridCol>
                <a:gridCol w="1297057">
                  <a:extLst>
                    <a:ext uri="{9D8B030D-6E8A-4147-A177-3AD203B41FA5}">
                      <a16:colId xmlns:a16="http://schemas.microsoft.com/office/drawing/2014/main" val="2525066381"/>
                    </a:ext>
                  </a:extLst>
                </a:gridCol>
                <a:gridCol w="1003852">
                  <a:extLst>
                    <a:ext uri="{9D8B030D-6E8A-4147-A177-3AD203B41FA5}">
                      <a16:colId xmlns:a16="http://schemas.microsoft.com/office/drawing/2014/main" val="3574080589"/>
                    </a:ext>
                  </a:extLst>
                </a:gridCol>
                <a:gridCol w="914400">
                  <a:extLst>
                    <a:ext uri="{9D8B030D-6E8A-4147-A177-3AD203B41FA5}">
                      <a16:colId xmlns:a16="http://schemas.microsoft.com/office/drawing/2014/main" val="2050146285"/>
                    </a:ext>
                  </a:extLst>
                </a:gridCol>
                <a:gridCol w="130699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231466">
                <a:tc rowSpan="2">
                  <a:txBody>
                    <a:bodyPr/>
                    <a:lstStyle/>
                    <a:p>
                      <a:r>
                        <a:rPr lang="en-GB" sz="1400" b="1" dirty="0">
                          <a:latin typeface="Times New Roman" panose="02020603050405020304" pitchFamily="18" charset="0"/>
                          <a:cs typeface="Times New Roman" panose="02020603050405020304" pitchFamily="18" charset="0"/>
                        </a:rPr>
                        <a:t>1.</a:t>
                      </a:r>
                    </a:p>
                  </a:txBody>
                  <a:tcPr anchor="ctr"/>
                </a:tc>
                <a:tc rowSpan="2">
                  <a:txBody>
                    <a:bodyPr/>
                    <a:lstStyle/>
                    <a:p>
                      <a:r>
                        <a:rPr lang="en-GB" sz="1400" b="1" dirty="0">
                          <a:latin typeface="Times New Roman" panose="02020603050405020304" pitchFamily="18" charset="0"/>
                          <a:cs typeface="Times New Roman" panose="02020603050405020304" pitchFamily="18" charset="0"/>
                        </a:rPr>
                        <a:t>Recherche</a:t>
                      </a:r>
                    </a:p>
                  </a:txBody>
                  <a:tcPr anchor="ctr"/>
                </a:tc>
                <a:tc>
                  <a:txBody>
                    <a:bodyPr/>
                    <a:lstStyle/>
                    <a:p>
                      <a:r>
                        <a:rPr lang="en-GB" sz="1400" dirty="0">
                          <a:latin typeface="Times New Roman" panose="02020603050405020304" pitchFamily="18" charset="0"/>
                          <a:cs typeface="Times New Roman" panose="02020603050405020304" pitchFamily="18" charset="0"/>
                        </a:rPr>
                        <a:t>SP4</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Recherche sur les SCA par le biais de missions sur le terrain, de publications internes et externes appuyant d’autres piliers du Plan d’action</a:t>
                      </a:r>
                    </a:p>
                  </a:txBody>
                  <a:tcPr/>
                </a:tc>
                <a:tc>
                  <a:txBody>
                    <a:bodyPr/>
                    <a:lstStyle/>
                    <a:p>
                      <a:r>
                        <a:rPr lang="en-GB" sz="1400" dirty="0">
                          <a:latin typeface="Times New Roman" panose="02020603050405020304" pitchFamily="18" charset="0"/>
                          <a:cs typeface="Times New Roman" panose="02020603050405020304" pitchFamily="18" charset="0"/>
                        </a:rPr>
                        <a:t>Secrétariat du CMO </a:t>
                      </a:r>
                    </a:p>
                  </a:txBody>
                  <a:tcPr/>
                </a:tc>
                <a:tc>
                  <a:txBody>
                    <a:bodyPr/>
                    <a:lstStyle/>
                    <a:p>
                      <a:r>
                        <a:rPr lang="en-GB" sz="1400" dirty="0">
                          <a:latin typeface="Times New Roman" panose="02020603050405020304" pitchFamily="18" charset="0"/>
                          <a:cs typeface="Times New Roman" panose="02020603050405020304" pitchFamily="18" charset="0"/>
                        </a:rPr>
                        <a:t>Budget législatif de l’OMD et financement des donateurs </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Nombre de publications et de rapports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394285">
                <a:tc vMerge="1">
                  <a:txBody>
                    <a:bodyPr/>
                    <a:lstStyle/>
                    <a:p>
                      <a:endParaRPr lang="en-GB" sz="1400" dirty="0">
                        <a:latin typeface="Times New Roman" panose="02020603050405020304" pitchFamily="18" charset="0"/>
                        <a:cs typeface="Times New Roman" panose="02020603050405020304" pitchFamily="18" charset="0"/>
                      </a:endParaRPr>
                    </a:p>
                  </a:txBody>
                  <a:tcPr/>
                </a:tc>
                <a:tc vMerge="1">
                  <a:txBody>
                    <a:bodyPr/>
                    <a:lstStyle/>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SP4</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Rapport annuel au Conseil sur les incidents liés à l’économie et à la sécurité frontalières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Budget législatif du CMO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Rapport annuel</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663824841"/>
                  </a:ext>
                </a:extLst>
              </a:tr>
            </a:tbl>
          </a:graphicData>
        </a:graphic>
      </p:graphicFrame>
      <p:sp>
        <p:nvSpPr>
          <p:cNvPr id="5" name="Slide Number Placeholder 4">
            <a:extLst>
              <a:ext uri="{FF2B5EF4-FFF2-40B4-BE49-F238E27FC236}">
                <a16:creationId xmlns:a16="http://schemas.microsoft.com/office/drawing/2014/main" id="{3E8801A2-9C28-42AE-37F4-A049A44CC23C}"/>
              </a:ext>
            </a:extLst>
          </p:cNvPr>
          <p:cNvSpPr>
            <a:spLocks noGrp="1"/>
          </p:cNvSpPr>
          <p:nvPr>
            <p:ph type="sldNum" sz="quarter" idx="12"/>
          </p:nvPr>
        </p:nvSpPr>
        <p:spPr/>
        <p:txBody>
          <a:bodyPr/>
          <a:lstStyle/>
          <a:p>
            <a:fld id="{4E08114C-A7C1-48A7-AF25-48692EA2C94F}" type="slidenum">
              <a:rPr lang="en-GB" smtClean="0"/>
              <a:t>12</a:t>
            </a:fld>
            <a:endParaRPr lang="en-GB"/>
          </a:p>
        </p:txBody>
      </p:sp>
    </p:spTree>
    <p:extLst>
      <p:ext uri="{BB962C8B-B14F-4D97-AF65-F5344CB8AC3E}">
        <p14:creationId xmlns:p14="http://schemas.microsoft.com/office/powerpoint/2010/main" val="3277802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nvGraphicFramePr>
        <p:xfrm>
          <a:off x="838200" y="1505778"/>
          <a:ext cx="10770706" cy="454152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361661">
                  <a:extLst>
                    <a:ext uri="{9D8B030D-6E8A-4147-A177-3AD203B41FA5}">
                      <a16:colId xmlns:a16="http://schemas.microsoft.com/office/drawing/2014/main" val="3893045303"/>
                    </a:ext>
                  </a:extLst>
                </a:gridCol>
                <a:gridCol w="864704">
                  <a:extLst>
                    <a:ext uri="{9D8B030D-6E8A-4147-A177-3AD203B41FA5}">
                      <a16:colId xmlns:a16="http://schemas.microsoft.com/office/drawing/2014/main" val="4238136275"/>
                    </a:ext>
                  </a:extLst>
                </a:gridCol>
                <a:gridCol w="1749287">
                  <a:extLst>
                    <a:ext uri="{9D8B030D-6E8A-4147-A177-3AD203B41FA5}">
                      <a16:colId xmlns:a16="http://schemas.microsoft.com/office/drawing/2014/main" val="2224552788"/>
                    </a:ext>
                  </a:extLst>
                </a:gridCol>
                <a:gridCol w="1297057">
                  <a:extLst>
                    <a:ext uri="{9D8B030D-6E8A-4147-A177-3AD203B41FA5}">
                      <a16:colId xmlns:a16="http://schemas.microsoft.com/office/drawing/2014/main" val="2525066381"/>
                    </a:ext>
                  </a:extLst>
                </a:gridCol>
                <a:gridCol w="1003852">
                  <a:extLst>
                    <a:ext uri="{9D8B030D-6E8A-4147-A177-3AD203B41FA5}">
                      <a16:colId xmlns:a16="http://schemas.microsoft.com/office/drawing/2014/main" val="3574080589"/>
                    </a:ext>
                  </a:extLst>
                </a:gridCol>
                <a:gridCol w="914400">
                  <a:extLst>
                    <a:ext uri="{9D8B030D-6E8A-4147-A177-3AD203B41FA5}">
                      <a16:colId xmlns:a16="http://schemas.microsoft.com/office/drawing/2014/main" val="2050146285"/>
                    </a:ext>
                  </a:extLst>
                </a:gridCol>
                <a:gridCol w="130699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231466">
                <a:tc rowSpan="2">
                  <a:txBody>
                    <a:bodyPr/>
                    <a:lstStyle/>
                    <a:p>
                      <a:r>
                        <a:rPr lang="en-GB" sz="1400" b="1" dirty="0">
                          <a:latin typeface="Times New Roman" panose="02020603050405020304" pitchFamily="18" charset="0"/>
                          <a:cs typeface="Times New Roman" panose="02020603050405020304" pitchFamily="18" charset="0"/>
                        </a:rPr>
                        <a:t>2.</a:t>
                      </a:r>
                    </a:p>
                  </a:txBody>
                  <a:tcPr anchor="ctr"/>
                </a:tc>
                <a:tc rowSpan="2">
                  <a:txBody>
                    <a:bodyPr/>
                    <a:lstStyle/>
                    <a:p>
                      <a:r>
                        <a:rPr lang="en-GB" sz="1400" b="1" dirty="0">
                          <a:latin typeface="Times New Roman" panose="02020603050405020304" pitchFamily="18" charset="0"/>
                          <a:cs typeface="Times New Roman" panose="02020603050405020304" pitchFamily="18" charset="0"/>
                        </a:rPr>
                        <a:t>Plaidoyer mondial et communication sur le rôle des douanes dans les SCA</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Un plaidoyer fort sur le rôle des douanes au FCS dans les forums internationaux organisés par les organisations partenaires régionales et internationales, y compris les principales parties prenantes de l’OMD, les donateurs et les universités</a:t>
                      </a:r>
                    </a:p>
                  </a:txBody>
                  <a:tcPr/>
                </a:tc>
                <a:tc>
                  <a:txBody>
                    <a:bodyPr/>
                    <a:lstStyle/>
                    <a:p>
                      <a:r>
                        <a:rPr lang="en-GB" sz="1400" dirty="0">
                          <a:latin typeface="Times New Roman" panose="02020603050405020304" pitchFamily="18" charset="0"/>
                          <a:cs typeface="Times New Roman" panose="02020603050405020304" pitchFamily="18" charset="0"/>
                        </a:rPr>
                        <a:t>Secrétariat du CMO </a:t>
                      </a:r>
                    </a:p>
                  </a:txBody>
                  <a:tcPr/>
                </a:tc>
                <a:tc>
                  <a:txBody>
                    <a:bodyPr/>
                    <a:lstStyle/>
                    <a:p>
                      <a:r>
                        <a:rPr lang="en-GB" sz="1400" dirty="0">
                          <a:latin typeface="Times New Roman" panose="02020603050405020304" pitchFamily="18" charset="0"/>
                          <a:cs typeface="Times New Roman" panose="02020603050405020304" pitchFamily="18" charset="0"/>
                        </a:rPr>
                        <a:t>Budget législatif de l’OMD et financement des donateurs </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Nombre de réunions et d’événements</a:t>
                      </a:r>
                    </a:p>
                  </a:txBody>
                  <a:tcPr/>
                </a:tc>
                <a:tc>
                  <a:txBody>
                    <a:bodyPr/>
                    <a:lstStyle/>
                    <a:p>
                      <a:r>
                        <a:rPr lang="en-GB" sz="1400" dirty="0">
                          <a:latin typeface="Times New Roman" panose="02020603050405020304" pitchFamily="18" charset="0"/>
                          <a:cs typeface="Times New Roman" panose="02020603050405020304" pitchFamily="18" charset="0"/>
                        </a:rPr>
                        <a:t>En mise en œuvre</a:t>
                      </a:r>
                    </a:p>
                  </a:txBody>
                  <a:tcPr/>
                </a:tc>
                <a:extLst>
                  <a:ext uri="{0D108BD9-81ED-4DB2-BD59-A6C34878D82A}">
                    <a16:rowId xmlns:a16="http://schemas.microsoft.com/office/drawing/2014/main" val="2215697974"/>
                  </a:ext>
                </a:extLst>
              </a:tr>
              <a:tr h="394285">
                <a:tc vMerge="1">
                  <a:txBody>
                    <a:bodyPr/>
                    <a:lstStyle/>
                    <a:p>
                      <a:endParaRPr lang="en-GB" sz="1400" dirty="0">
                        <a:latin typeface="Times New Roman" panose="02020603050405020304" pitchFamily="18" charset="0"/>
                        <a:cs typeface="Times New Roman" panose="02020603050405020304" pitchFamily="18" charset="0"/>
                      </a:endParaRPr>
                    </a:p>
                  </a:txBody>
                  <a:tcPr/>
                </a:tc>
                <a:tc vMerge="1">
                  <a:txBody>
                    <a:bodyPr/>
                    <a:lstStyle/>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Communication proactive aux membres et aux autres partenaires et intervenants sur toutes les activités du CMO dans le plan d’action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Secrétariat du CMO</a:t>
                      </a:r>
                    </a:p>
                  </a:txBody>
                  <a:tcPr/>
                </a:tc>
                <a:tc>
                  <a:txBody>
                    <a:bodyPr/>
                    <a:lstStyle/>
                    <a:p>
                      <a:r>
                        <a:rPr lang="en-GB" sz="1400" dirty="0">
                          <a:latin typeface="Times New Roman" panose="02020603050405020304" pitchFamily="18" charset="0"/>
                          <a:cs typeface="Times New Roman" panose="02020603050405020304" pitchFamily="18" charset="0"/>
                        </a:rPr>
                        <a:t>Budget législatif de l’OMD et financement des donateurs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Élaboration et mise en œuvre du plan de communication</a:t>
                      </a:r>
                    </a:p>
                  </a:txBody>
                  <a:tcPr/>
                </a:tc>
                <a:tc>
                  <a:txBody>
                    <a:bodyPr/>
                    <a:lstStyle/>
                    <a:p>
                      <a:r>
                        <a:rPr lang="en-GB" sz="1400" dirty="0">
                          <a:latin typeface="Times New Roman" panose="02020603050405020304" pitchFamily="18" charset="0"/>
                          <a:cs typeface="Times New Roman" panose="02020603050405020304" pitchFamily="18" charset="0"/>
                        </a:rPr>
                        <a:t>En mise en œuvre</a:t>
                      </a:r>
                    </a:p>
                  </a:txBody>
                  <a:tcPr/>
                </a:tc>
                <a:extLst>
                  <a:ext uri="{0D108BD9-81ED-4DB2-BD59-A6C34878D82A}">
                    <a16:rowId xmlns:a16="http://schemas.microsoft.com/office/drawing/2014/main" val="1663824841"/>
                  </a:ext>
                </a:extLst>
              </a:tr>
            </a:tbl>
          </a:graphicData>
        </a:graphic>
      </p:graphicFrame>
      <p:sp>
        <p:nvSpPr>
          <p:cNvPr id="3" name="Slide Number Placeholder 2">
            <a:extLst>
              <a:ext uri="{FF2B5EF4-FFF2-40B4-BE49-F238E27FC236}">
                <a16:creationId xmlns:a16="http://schemas.microsoft.com/office/drawing/2014/main" id="{FDC99BD1-9F6C-0197-F472-0706B9DDB0EF}"/>
              </a:ext>
            </a:extLst>
          </p:cNvPr>
          <p:cNvSpPr>
            <a:spLocks noGrp="1"/>
          </p:cNvSpPr>
          <p:nvPr>
            <p:ph type="sldNum" sz="quarter" idx="12"/>
          </p:nvPr>
        </p:nvSpPr>
        <p:spPr/>
        <p:txBody>
          <a:bodyPr/>
          <a:lstStyle/>
          <a:p>
            <a:fld id="{4E08114C-A7C1-48A7-AF25-48692EA2C94F}" type="slidenum">
              <a:rPr lang="en-GB" smtClean="0"/>
              <a:t>13</a:t>
            </a:fld>
            <a:endParaRPr lang="en-GB"/>
          </a:p>
        </p:txBody>
      </p:sp>
    </p:spTree>
    <p:extLst>
      <p:ext uri="{BB962C8B-B14F-4D97-AF65-F5344CB8AC3E}">
        <p14:creationId xmlns:p14="http://schemas.microsoft.com/office/powerpoint/2010/main" val="2535546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91444472"/>
              </p:ext>
            </p:extLst>
          </p:nvPr>
        </p:nvGraphicFramePr>
        <p:xfrm>
          <a:off x="838200" y="1505778"/>
          <a:ext cx="10770706" cy="487680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1063487">
                  <a:extLst>
                    <a:ext uri="{9D8B030D-6E8A-4147-A177-3AD203B41FA5}">
                      <a16:colId xmlns:a16="http://schemas.microsoft.com/office/drawing/2014/main" val="3574080589"/>
                    </a:ext>
                  </a:extLst>
                </a:gridCol>
                <a:gridCol w="859735">
                  <a:extLst>
                    <a:ext uri="{9D8B030D-6E8A-4147-A177-3AD203B41FA5}">
                      <a16:colId xmlns:a16="http://schemas.microsoft.com/office/drawing/2014/main" val="2050146285"/>
                    </a:ext>
                  </a:extLst>
                </a:gridCol>
                <a:gridCol w="10783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625751">
                <a:tc>
                  <a:txBody>
                    <a:bodyPr/>
                    <a:lstStyle/>
                    <a:p>
                      <a:r>
                        <a:rPr lang="en-GB" sz="1400" b="1" dirty="0">
                          <a:latin typeface="Times New Roman" panose="02020603050405020304" pitchFamily="18" charset="0"/>
                          <a:cs typeface="Times New Roman" panose="02020603050405020304" pitchFamily="18" charset="0"/>
                        </a:rPr>
                        <a:t>3.</a:t>
                      </a:r>
                    </a:p>
                  </a:txBody>
                  <a:tcPr anchor="ctr"/>
                </a:tc>
                <a:tc>
                  <a:txBody>
                    <a:bodyPr/>
                    <a:lstStyle/>
                    <a:p>
                      <a:r>
                        <a:rPr lang="en-GB" sz="1400" b="1" dirty="0">
                          <a:latin typeface="Times New Roman" panose="02020603050405020304" pitchFamily="18" charset="0"/>
                          <a:cs typeface="Times New Roman" panose="02020603050405020304" pitchFamily="18" charset="0"/>
                        </a:rPr>
                        <a:t>Dispositions institutionnelles et coopération interinstitutionnelle</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Ateliers nationaux et régionaux dirigés par les Douanes, auxquels participent des décideurs et des représentants des forces de sécurité intérieure et de l’armée, afin de convenir de recommandations stratégiques visant à mieux intégrer les Douanes dans la sécurité nationale, le commandement des interventions et le postereconstitution des conflits des politiques douanières au plus haut niveau (p. ex., comité du renseignement national, comité de la sécurité nationale) et promotion de la coopération interorganismes.</a:t>
                      </a:r>
                    </a:p>
                  </a:txBody>
                  <a:tcPr/>
                </a:tc>
                <a:tc>
                  <a:txBody>
                    <a:bodyPr/>
                    <a:lstStyle/>
                    <a:p>
                      <a:r>
                        <a:rPr lang="en-GB" sz="1400" dirty="0">
                          <a:latin typeface="Times New Roman" panose="02020603050405020304" pitchFamily="18" charset="0"/>
                          <a:cs typeface="Times New Roman" panose="02020603050405020304" pitchFamily="18" charset="0"/>
                        </a:rPr>
                        <a:t>Membres et secrétariat du CMO </a:t>
                      </a:r>
                    </a:p>
                  </a:txBody>
                  <a:tcPr/>
                </a:tc>
                <a:tc>
                  <a:txBody>
                    <a:bodyPr/>
                    <a:lstStyle/>
                    <a:p>
                      <a:r>
                        <a:rPr lang="en-GB" sz="1400" dirty="0">
                          <a:latin typeface="Times New Roman" panose="02020603050405020304" pitchFamily="18" charset="0"/>
                          <a:cs typeface="Times New Roman" panose="02020603050405020304" pitchFamily="18" charset="0"/>
                        </a:rPr>
                        <a:t>Membres</a:t>
                      </a:r>
                    </a:p>
                    <a:p>
                      <a:r>
                        <a:rPr lang="en-GB" sz="1400" dirty="0">
                          <a:latin typeface="Times New Roman" panose="02020603050405020304" pitchFamily="18" charset="0"/>
                          <a:cs typeface="Times New Roman" panose="02020603050405020304" pitchFamily="18" charset="0"/>
                        </a:rPr>
                        <a:t>Financement des donateurs nationaux et de l’OMD</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Nombre d’ateliers nationaux et régionaux</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8" name="Slide Number Placeholder 7">
            <a:extLst>
              <a:ext uri="{FF2B5EF4-FFF2-40B4-BE49-F238E27FC236}">
                <a16:creationId xmlns:a16="http://schemas.microsoft.com/office/drawing/2014/main" id="{2D1949C1-5402-DFEB-FEFD-2CF7562EAE32}"/>
              </a:ext>
            </a:extLst>
          </p:cNvPr>
          <p:cNvSpPr>
            <a:spLocks noGrp="1"/>
          </p:cNvSpPr>
          <p:nvPr>
            <p:ph type="sldNum" sz="quarter" idx="12"/>
          </p:nvPr>
        </p:nvSpPr>
        <p:spPr/>
        <p:txBody>
          <a:bodyPr/>
          <a:lstStyle/>
          <a:p>
            <a:fld id="{4E08114C-A7C1-48A7-AF25-48692EA2C94F}" type="slidenum">
              <a:rPr lang="en-GB" smtClean="0"/>
              <a:t>14</a:t>
            </a:fld>
            <a:endParaRPr lang="en-GB"/>
          </a:p>
        </p:txBody>
      </p:sp>
    </p:spTree>
    <p:extLst>
      <p:ext uri="{BB962C8B-B14F-4D97-AF65-F5344CB8AC3E}">
        <p14:creationId xmlns:p14="http://schemas.microsoft.com/office/powerpoint/2010/main" val="1596596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51997987"/>
              </p:ext>
            </p:extLst>
          </p:nvPr>
        </p:nvGraphicFramePr>
        <p:xfrm>
          <a:off x="838200" y="1505778"/>
          <a:ext cx="10770706" cy="3416039"/>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586407">
                  <a:extLst>
                    <a:ext uri="{9D8B030D-6E8A-4147-A177-3AD203B41FA5}">
                      <a16:colId xmlns:a16="http://schemas.microsoft.com/office/drawing/2014/main" val="3893045303"/>
                    </a:ext>
                  </a:extLst>
                </a:gridCol>
                <a:gridCol w="1396448">
                  <a:extLst>
                    <a:ext uri="{9D8B030D-6E8A-4147-A177-3AD203B41FA5}">
                      <a16:colId xmlns:a16="http://schemas.microsoft.com/office/drawing/2014/main" val="4238136275"/>
                    </a:ext>
                  </a:extLst>
                </a:gridCol>
                <a:gridCol w="1848678">
                  <a:extLst>
                    <a:ext uri="{9D8B030D-6E8A-4147-A177-3AD203B41FA5}">
                      <a16:colId xmlns:a16="http://schemas.microsoft.com/office/drawing/2014/main" val="2224552788"/>
                    </a:ext>
                  </a:extLst>
                </a:gridCol>
                <a:gridCol w="1252330">
                  <a:extLst>
                    <a:ext uri="{9D8B030D-6E8A-4147-A177-3AD203B41FA5}">
                      <a16:colId xmlns:a16="http://schemas.microsoft.com/office/drawing/2014/main" val="2525066381"/>
                    </a:ext>
                  </a:extLst>
                </a:gridCol>
                <a:gridCol w="993913">
                  <a:extLst>
                    <a:ext uri="{9D8B030D-6E8A-4147-A177-3AD203B41FA5}">
                      <a16:colId xmlns:a16="http://schemas.microsoft.com/office/drawing/2014/main" val="3574080589"/>
                    </a:ext>
                  </a:extLst>
                </a:gridCol>
                <a:gridCol w="884583">
                  <a:extLst>
                    <a:ext uri="{9D8B030D-6E8A-4147-A177-3AD203B41FA5}">
                      <a16:colId xmlns:a16="http://schemas.microsoft.com/office/drawing/2014/main" val="2050146285"/>
                    </a:ext>
                  </a:extLst>
                </a:gridCol>
                <a:gridCol w="15355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625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dirty="0">
                        <a:latin typeface="Times New Roman" panose="02020603050405020304" pitchFamily="18" charset="0"/>
                        <a:cs typeface="Times New Roman" panose="02020603050405020304" pitchFamily="18" charset="0"/>
                      </a:endParaRPr>
                    </a:p>
                    <a:p>
                      <a:endParaRPr lang="en-GB" sz="1400" b="1" dirty="0">
                        <a:latin typeface="Times New Roman" panose="02020603050405020304" pitchFamily="18" charset="0"/>
                        <a:cs typeface="Times New Roman" panose="02020603050405020304" pitchFamily="18" charset="0"/>
                      </a:endParaRPr>
                    </a:p>
                  </a:txBody>
                  <a:tcPr anchor="ctr"/>
                </a:tc>
                <a:tc>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Audits nationaux, y compris des recommandations sur les arrangements institutionnels et interinstitutionnels des Douanes pour mieux aborder les questions de sécurité nationale aux frontières, y compris l’extrémisme violent, les insurrections et la facilitation de l’aide humanitaire. </a:t>
                      </a:r>
                    </a:p>
                  </a:txBody>
                  <a:tcPr/>
                </a:tc>
                <a:tc>
                  <a:txBody>
                    <a:bodyPr/>
                    <a:lstStyle/>
                    <a:p>
                      <a:r>
                        <a:rPr lang="en-GB" sz="1400" dirty="0">
                          <a:latin typeface="Times New Roman" panose="02020603050405020304" pitchFamily="18" charset="0"/>
                          <a:cs typeface="Times New Roman" panose="02020603050405020304" pitchFamily="18" charset="0"/>
                        </a:rPr>
                        <a:t>Membres et secrétariat du CMO </a:t>
                      </a:r>
                    </a:p>
                  </a:txBody>
                  <a:tcPr/>
                </a:tc>
                <a:tc>
                  <a:txBody>
                    <a:bodyPr/>
                    <a:lstStyle/>
                    <a:p>
                      <a:r>
                        <a:rPr lang="en-GB" sz="1400" dirty="0">
                          <a:latin typeface="Times New Roman" panose="02020603050405020304" pitchFamily="18" charset="0"/>
                          <a:cs typeface="Times New Roman" panose="02020603050405020304" pitchFamily="18" charset="0"/>
                        </a:rPr>
                        <a:t>Membres</a:t>
                      </a:r>
                    </a:p>
                    <a:p>
                      <a:r>
                        <a:rPr lang="en-GB" sz="1400" dirty="0">
                          <a:latin typeface="Times New Roman" panose="02020603050405020304" pitchFamily="18" charset="0"/>
                          <a:cs typeface="Times New Roman" panose="02020603050405020304" pitchFamily="18" charset="0"/>
                        </a:rPr>
                        <a:t>Financement des donateurs nationaux et de l’OMD</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Recommandations émises sous la forme d’une publication réservée aux Membres sur la base des expériences dans la région MENA; autres FCS à couvrir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4" name="Slide Number Placeholder 3">
            <a:extLst>
              <a:ext uri="{FF2B5EF4-FFF2-40B4-BE49-F238E27FC236}">
                <a16:creationId xmlns:a16="http://schemas.microsoft.com/office/drawing/2014/main" id="{434C39A8-D810-C142-0C46-5DAA222FD975}"/>
              </a:ext>
            </a:extLst>
          </p:cNvPr>
          <p:cNvSpPr>
            <a:spLocks noGrp="1"/>
          </p:cNvSpPr>
          <p:nvPr>
            <p:ph type="sldNum" sz="quarter" idx="12"/>
          </p:nvPr>
        </p:nvSpPr>
        <p:spPr/>
        <p:txBody>
          <a:bodyPr/>
          <a:lstStyle/>
          <a:p>
            <a:fld id="{4E08114C-A7C1-48A7-AF25-48692EA2C94F}" type="slidenum">
              <a:rPr lang="en-GB" smtClean="0"/>
              <a:t>15</a:t>
            </a:fld>
            <a:endParaRPr lang="en-GB"/>
          </a:p>
        </p:txBody>
      </p:sp>
    </p:spTree>
    <p:extLst>
      <p:ext uri="{BB962C8B-B14F-4D97-AF65-F5344CB8AC3E}">
        <p14:creationId xmlns:p14="http://schemas.microsoft.com/office/powerpoint/2010/main" val="2743904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025931970"/>
              </p:ext>
            </p:extLst>
          </p:nvPr>
        </p:nvGraphicFramePr>
        <p:xfrm>
          <a:off x="838200" y="1505778"/>
          <a:ext cx="10770706" cy="483296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964096">
                  <a:extLst>
                    <a:ext uri="{9D8B030D-6E8A-4147-A177-3AD203B41FA5}">
                      <a16:colId xmlns:a16="http://schemas.microsoft.com/office/drawing/2014/main" val="3574080589"/>
                    </a:ext>
                  </a:extLst>
                </a:gridCol>
                <a:gridCol w="869674">
                  <a:extLst>
                    <a:ext uri="{9D8B030D-6E8A-4147-A177-3AD203B41FA5}">
                      <a16:colId xmlns:a16="http://schemas.microsoft.com/office/drawing/2014/main" val="2050146285"/>
                    </a:ext>
                  </a:extLst>
                </a:gridCol>
                <a:gridCol w="1167850">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342276">
                <a:tc rowSpan="3">
                  <a:txBody>
                    <a:bodyPr/>
                    <a:lstStyle/>
                    <a:p>
                      <a:r>
                        <a:rPr lang="en-GB" sz="1400" b="1" dirty="0">
                          <a:latin typeface="Times New Roman" panose="02020603050405020304" pitchFamily="18" charset="0"/>
                          <a:cs typeface="Times New Roman" panose="02020603050405020304" pitchFamily="18" charset="0"/>
                        </a:rPr>
                        <a:t>4.</a:t>
                      </a:r>
                    </a:p>
                  </a:txBody>
                  <a:tcPr anchor="ctr"/>
                </a:tc>
                <a:tc rowSpan="3">
                  <a:txBody>
                    <a:bodyPr/>
                    <a:lstStyle/>
                    <a:p>
                      <a:r>
                        <a:rPr lang="en-GB" sz="1400" b="1" dirty="0">
                          <a:latin typeface="Times New Roman" panose="02020603050405020304" pitchFamily="18" charset="0"/>
                          <a:cs typeface="Times New Roman" panose="02020603050405020304" pitchFamily="18" charset="0"/>
                        </a:rPr>
                        <a:t>Sécurité du personnel et de l’infrastructure</a:t>
                      </a: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txBody>
                  <a:tcPr/>
                </a:tc>
                <a:tc>
                  <a:txBody>
                    <a:bodyPr/>
                    <a:lstStyle/>
                    <a:p>
                      <a:r>
                        <a:rPr lang="en-GB" sz="1400" dirty="0">
                          <a:latin typeface="Times New Roman" panose="02020603050405020304" pitchFamily="18" charset="0"/>
                          <a:cs typeface="Times New Roman" panose="02020603050405020304" pitchFamily="18" charset="0"/>
                        </a:rPr>
                        <a:t>Ateliers régionaux et interrégionaux sur l’équipement de protection individuelle (EPI) et la sécurité des infrastructures douanières.</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Budget statutaire de l’OMD et financement des donateurs</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Élaboration de lignes directrices et nombre d’ateliers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Audits nationaux sur les normes douanières EPI et la sécurité des infrastructures douanières aux frontières fragiles. </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Budget statutaire de l’OMD et financement des donateurs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vérifications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Développement de modules de formation OMD pour les administrations douanières sur la protection du personnel et l’infrastructure douanière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Secrétariat de l’OMD et experts membres</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disponible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2023-2024</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modules de formation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4212787748"/>
                  </a:ext>
                </a:extLst>
              </a:tr>
            </a:tbl>
          </a:graphicData>
        </a:graphic>
      </p:graphicFrame>
      <p:sp>
        <p:nvSpPr>
          <p:cNvPr id="6" name="Slide Number Placeholder 5">
            <a:extLst>
              <a:ext uri="{FF2B5EF4-FFF2-40B4-BE49-F238E27FC236}">
                <a16:creationId xmlns:a16="http://schemas.microsoft.com/office/drawing/2014/main" id="{465021F9-CDE6-BB26-F8C4-812175F2978F}"/>
              </a:ext>
            </a:extLst>
          </p:cNvPr>
          <p:cNvSpPr>
            <a:spLocks noGrp="1"/>
          </p:cNvSpPr>
          <p:nvPr>
            <p:ph type="sldNum" sz="quarter" idx="12"/>
          </p:nvPr>
        </p:nvSpPr>
        <p:spPr/>
        <p:txBody>
          <a:bodyPr/>
          <a:lstStyle/>
          <a:p>
            <a:fld id="{4E08114C-A7C1-48A7-AF25-48692EA2C94F}" type="slidenum">
              <a:rPr lang="en-GB" smtClean="0"/>
              <a:t>16</a:t>
            </a:fld>
            <a:endParaRPr lang="en-GB"/>
          </a:p>
        </p:txBody>
      </p:sp>
    </p:spTree>
    <p:extLst>
      <p:ext uri="{BB962C8B-B14F-4D97-AF65-F5344CB8AC3E}">
        <p14:creationId xmlns:p14="http://schemas.microsoft.com/office/powerpoint/2010/main" val="4096171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25125133"/>
              </p:ext>
            </p:extLst>
          </p:nvPr>
        </p:nvGraphicFramePr>
        <p:xfrm>
          <a:off x="838200" y="1505778"/>
          <a:ext cx="10770706" cy="4889390"/>
        </p:xfrm>
        <a:graphic>
          <a:graphicData uri="http://schemas.openxmlformats.org/drawingml/2006/table">
            <a:tbl>
              <a:tblPr firstRow="1" bandRow="1">
                <a:tableStyleId>{5940675A-B579-460E-94D1-54222C63F5DA}</a:tableStyleId>
              </a:tblPr>
              <a:tblGrid>
                <a:gridCol w="647700">
                  <a:extLst>
                    <a:ext uri="{9D8B030D-6E8A-4147-A177-3AD203B41FA5}">
                      <a16:colId xmlns:a16="http://schemas.microsoft.com/office/drawing/2014/main" val="315903769"/>
                    </a:ext>
                  </a:extLst>
                </a:gridCol>
                <a:gridCol w="581439">
                  <a:extLst>
                    <a:ext uri="{9D8B030D-6E8A-4147-A177-3AD203B41FA5}">
                      <a16:colId xmlns:a16="http://schemas.microsoft.com/office/drawing/2014/main" val="3893045303"/>
                    </a:ext>
                  </a:extLst>
                </a:gridCol>
                <a:gridCol w="1023731">
                  <a:extLst>
                    <a:ext uri="{9D8B030D-6E8A-4147-A177-3AD203B41FA5}">
                      <a16:colId xmlns:a16="http://schemas.microsoft.com/office/drawing/2014/main" val="4238136275"/>
                    </a:ext>
                  </a:extLst>
                </a:gridCol>
                <a:gridCol w="2295939">
                  <a:extLst>
                    <a:ext uri="{9D8B030D-6E8A-4147-A177-3AD203B41FA5}">
                      <a16:colId xmlns:a16="http://schemas.microsoft.com/office/drawing/2014/main" val="2224552788"/>
                    </a:ext>
                  </a:extLst>
                </a:gridCol>
                <a:gridCol w="1277178">
                  <a:extLst>
                    <a:ext uri="{9D8B030D-6E8A-4147-A177-3AD203B41FA5}">
                      <a16:colId xmlns:a16="http://schemas.microsoft.com/office/drawing/2014/main" val="2525066381"/>
                    </a:ext>
                  </a:extLst>
                </a:gridCol>
                <a:gridCol w="1043609">
                  <a:extLst>
                    <a:ext uri="{9D8B030D-6E8A-4147-A177-3AD203B41FA5}">
                      <a16:colId xmlns:a16="http://schemas.microsoft.com/office/drawing/2014/main" val="3574080589"/>
                    </a:ext>
                  </a:extLst>
                </a:gridCol>
                <a:gridCol w="874643">
                  <a:extLst>
                    <a:ext uri="{9D8B030D-6E8A-4147-A177-3AD203B41FA5}">
                      <a16:colId xmlns:a16="http://schemas.microsoft.com/office/drawing/2014/main" val="2050146285"/>
                    </a:ext>
                  </a:extLst>
                </a:gridCol>
                <a:gridCol w="1446146">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987950">
                <a:tc rowSpan="3">
                  <a:txBody>
                    <a:bodyPr/>
                    <a:lstStyle/>
                    <a:p>
                      <a:endParaRPr lang="en-GB" sz="1400" b="1" dirty="0">
                        <a:latin typeface="Times New Roman" panose="02020603050405020304" pitchFamily="18" charset="0"/>
                        <a:cs typeface="Times New Roman" panose="02020603050405020304" pitchFamily="18" charset="0"/>
                      </a:endParaRPr>
                    </a:p>
                  </a:txBody>
                  <a:tcPr anchor="ctr"/>
                </a:tc>
                <a:tc rowSpan="3">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Élaboration d’un programme ACE de l’OMD pour les experts accrédités dans le domaine de la sécurité frontalière fragile. </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disponible</a:t>
                      </a:r>
                    </a:p>
                  </a:txBody>
                  <a:tcPr/>
                </a:tc>
                <a:tc>
                  <a:txBody>
                    <a:bodyPr/>
                    <a:lstStyle/>
                    <a:p>
                      <a:r>
                        <a:rPr lang="en-GB" sz="1400" dirty="0">
                          <a:latin typeface="Times New Roman" panose="02020603050405020304" pitchFamily="18" charset="0"/>
                          <a:cs typeface="Times New Roman" panose="02020603050405020304" pitchFamily="18" charset="0"/>
                        </a:rPr>
                        <a:t>2024-2026</a:t>
                      </a:r>
                    </a:p>
                  </a:txBody>
                  <a:tcPr/>
                </a:tc>
                <a:tc>
                  <a:txBody>
                    <a:bodyPr/>
                    <a:lstStyle/>
                    <a:p>
                      <a:r>
                        <a:rPr lang="en-GB" sz="1400" dirty="0">
                          <a:latin typeface="Times New Roman" panose="02020603050405020304" pitchFamily="18" charset="0"/>
                          <a:cs typeface="Times New Roman" panose="02020603050405020304" pitchFamily="18" charset="0"/>
                        </a:rPr>
                        <a:t>Nombre d’experts ACE</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Formation nationale conjointe des douanes avec d’autres autorités militaires et de sécurité nationales, selon les besoins opérationnels et les exigences de l’administration nationale des douanes. </a:t>
                      </a:r>
                    </a:p>
                  </a:txBody>
                  <a:tcPr/>
                </a:tc>
                <a:tc>
                  <a:txBody>
                    <a:bodyPr/>
                    <a:lstStyle/>
                    <a:p>
                      <a:r>
                        <a:rPr lang="en-GB" sz="1400" dirty="0">
                          <a:latin typeface="Times New Roman" panose="02020603050405020304" pitchFamily="18" charset="0"/>
                          <a:cs typeface="Times New Roman" panose="02020603050405020304" pitchFamily="18" charset="0"/>
                        </a:rPr>
                        <a:t>Membres et secrétariat du CMO </a:t>
                      </a:r>
                    </a:p>
                  </a:txBody>
                  <a:tcPr/>
                </a:tc>
                <a:tc>
                  <a:txBody>
                    <a:bodyPr/>
                    <a:lstStyle/>
                    <a:p>
                      <a:r>
                        <a:rPr lang="en-GB" sz="1400" dirty="0">
                          <a:latin typeface="Times New Roman" panose="02020603050405020304" pitchFamily="18" charset="0"/>
                          <a:cs typeface="Times New Roman" panose="02020603050405020304" pitchFamily="18" charset="0"/>
                        </a:rPr>
                        <a:t>Financement national des membres et financement des donateurs de l’OMD, le cas échéant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formations conjointes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SO2</a:t>
                      </a:r>
                    </a:p>
                    <a:p>
                      <a:r>
                        <a:rPr lang="en-GB" sz="1400" dirty="0">
                          <a:latin typeface="Times New Roman" panose="02020603050405020304" pitchFamily="18" charset="0"/>
                          <a:cs typeface="Times New Roman" panose="02020603050405020304" pitchFamily="18" charset="0"/>
                        </a:rPr>
                        <a:t>SO3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Patrouilles et contrôles interarmées, nationaux et transfrontaliers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Membres et secrétariat du CMO </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Financement national des membres et financement des donateurs de l’OMD, le cas échéant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Membres qui ont mis en œuvre des patrouilles conjointes entre agences nationales et transfrontalières </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4212787748"/>
                  </a:ext>
                </a:extLst>
              </a:tr>
            </a:tbl>
          </a:graphicData>
        </a:graphic>
      </p:graphicFrame>
      <p:sp>
        <p:nvSpPr>
          <p:cNvPr id="4" name="Slide Number Placeholder 3">
            <a:extLst>
              <a:ext uri="{FF2B5EF4-FFF2-40B4-BE49-F238E27FC236}">
                <a16:creationId xmlns:a16="http://schemas.microsoft.com/office/drawing/2014/main" id="{21281022-5A2E-F72B-79D9-083343DBDE85}"/>
              </a:ext>
            </a:extLst>
          </p:cNvPr>
          <p:cNvSpPr>
            <a:spLocks noGrp="1"/>
          </p:cNvSpPr>
          <p:nvPr>
            <p:ph type="sldNum" sz="quarter" idx="12"/>
          </p:nvPr>
        </p:nvSpPr>
        <p:spPr/>
        <p:txBody>
          <a:bodyPr/>
          <a:lstStyle/>
          <a:p>
            <a:fld id="{4E08114C-A7C1-48A7-AF25-48692EA2C94F}" type="slidenum">
              <a:rPr lang="en-GB" smtClean="0"/>
              <a:t>17</a:t>
            </a:fld>
            <a:endParaRPr lang="en-GB"/>
          </a:p>
        </p:txBody>
      </p:sp>
    </p:spTree>
    <p:extLst>
      <p:ext uri="{BB962C8B-B14F-4D97-AF65-F5344CB8AC3E}">
        <p14:creationId xmlns:p14="http://schemas.microsoft.com/office/powerpoint/2010/main" val="3238057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105914554"/>
              </p:ext>
            </p:extLst>
          </p:nvPr>
        </p:nvGraphicFramePr>
        <p:xfrm>
          <a:off x="838200" y="1505778"/>
          <a:ext cx="10770706" cy="4803636"/>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1272207">
                  <a:extLst>
                    <a:ext uri="{9D8B030D-6E8A-4147-A177-3AD203B41FA5}">
                      <a16:colId xmlns:a16="http://schemas.microsoft.com/office/drawing/2014/main" val="3893045303"/>
                    </a:ext>
                  </a:extLst>
                </a:gridCol>
                <a:gridCol w="869674">
                  <a:extLst>
                    <a:ext uri="{9D8B030D-6E8A-4147-A177-3AD203B41FA5}">
                      <a16:colId xmlns:a16="http://schemas.microsoft.com/office/drawing/2014/main" val="4238136275"/>
                    </a:ext>
                  </a:extLst>
                </a:gridCol>
                <a:gridCol w="2067339">
                  <a:extLst>
                    <a:ext uri="{9D8B030D-6E8A-4147-A177-3AD203B41FA5}">
                      <a16:colId xmlns:a16="http://schemas.microsoft.com/office/drawing/2014/main" val="2224552788"/>
                    </a:ext>
                  </a:extLst>
                </a:gridCol>
                <a:gridCol w="1287117">
                  <a:extLst>
                    <a:ext uri="{9D8B030D-6E8A-4147-A177-3AD203B41FA5}">
                      <a16:colId xmlns:a16="http://schemas.microsoft.com/office/drawing/2014/main" val="2525066381"/>
                    </a:ext>
                  </a:extLst>
                </a:gridCol>
                <a:gridCol w="964096">
                  <a:extLst>
                    <a:ext uri="{9D8B030D-6E8A-4147-A177-3AD203B41FA5}">
                      <a16:colId xmlns:a16="http://schemas.microsoft.com/office/drawing/2014/main" val="3574080589"/>
                    </a:ext>
                  </a:extLst>
                </a:gridCol>
                <a:gridCol w="869674">
                  <a:extLst>
                    <a:ext uri="{9D8B030D-6E8A-4147-A177-3AD203B41FA5}">
                      <a16:colId xmlns:a16="http://schemas.microsoft.com/office/drawing/2014/main" val="2050146285"/>
                    </a:ext>
                  </a:extLst>
                </a:gridCol>
                <a:gridCol w="1167850">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698667">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342276">
                <a:tc rowSpan="3">
                  <a:txBody>
                    <a:bodyPr/>
                    <a:lstStyle/>
                    <a:p>
                      <a:r>
                        <a:rPr lang="en-GB" sz="1400" b="1" dirty="0">
                          <a:latin typeface="Times New Roman" panose="02020603050405020304" pitchFamily="18" charset="0"/>
                          <a:cs typeface="Times New Roman" panose="02020603050405020304" pitchFamily="18" charset="0"/>
                        </a:rPr>
                        <a:t>5.</a:t>
                      </a:r>
                    </a:p>
                  </a:txBody>
                  <a:tcPr anchor="ctr"/>
                </a:tc>
                <a:tc rowSpan="3">
                  <a:txBody>
                    <a:bodyPr/>
                    <a:lstStyle/>
                    <a:p>
                      <a:r>
                        <a:rPr lang="en-GB" sz="1400" b="1" dirty="0">
                          <a:latin typeface="Times New Roman" panose="02020603050405020304" pitchFamily="18" charset="0"/>
                          <a:cs typeface="Times New Roman" panose="02020603050405020304" pitchFamily="18" charset="0"/>
                        </a:rPr>
                        <a:t>Mobilisation des données et du renseignement pour la sécurité dans les SCA</a:t>
                      </a: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txBody>
                  <a:tcPr/>
                </a:tc>
                <a:tc>
                  <a:txBody>
                    <a:bodyPr/>
                    <a:lstStyle/>
                    <a:p>
                      <a:r>
                        <a:rPr lang="en-GB" sz="1400" dirty="0">
                          <a:latin typeface="Times New Roman" panose="02020603050405020304" pitchFamily="18" charset="0"/>
                          <a:cs typeface="Times New Roman" panose="02020603050405020304" pitchFamily="18" charset="0"/>
                        </a:rPr>
                        <a:t>Sensibilisation nationale et régionale sur l’utilisation des données douanières à des fins fragiles de renseignement sur la sécurité frontalière.</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selon la disponibilité</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Nombre d’ateliers et de tables rondes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r h="1177102">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Formation nationale et régionale pour les experts sur l’utilisation de l’Open Source Intelligence (OSINT) dans le domaine des douanes.</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selon la disponibilité</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2024-2026</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formations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1362348257"/>
                  </a:ext>
                </a:extLst>
              </a:tr>
              <a:tr h="1552738">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vMerge="1">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p>
                      <a:r>
                        <a:rPr lang="en-GB" sz="1400" dirty="0">
                          <a:latin typeface="Times New Roman" panose="02020603050405020304" pitchFamily="18" charset="0"/>
                          <a:cs typeface="Times New Roman" panose="02020603050405020304" pitchFamily="18" charset="0"/>
                        </a:rPr>
                        <a:t>SP3</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Formation nationale et régionale pour les experts sur le GEOINT (y compris l’utilisation d’outils de cartographie spécialisés, tels que QGIS)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Secrétariat et membres du CMO</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disponible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Times New Roman" panose="02020603050405020304" pitchFamily="18" charset="0"/>
                          <a:cs typeface="Times New Roman" panose="02020603050405020304" pitchFamily="18" charset="0"/>
                        </a:rPr>
                        <a:t>2023-2024</a:t>
                      </a:r>
                    </a:p>
                    <a:p>
                      <a:endParaRPr lang="en-GB" sz="1400" dirty="0">
                        <a:latin typeface="Times New Roman" panose="02020603050405020304" pitchFamily="18" charset="0"/>
                        <a:cs typeface="Times New Roman" panose="02020603050405020304" pitchFamily="18" charset="0"/>
                      </a:endParaRPr>
                    </a:p>
                  </a:txBody>
                  <a:tcPr/>
                </a:tc>
                <a:tc>
                  <a:txBody>
                    <a:bodyPr/>
                    <a:lstStyle/>
                    <a:p>
                      <a:r>
                        <a:rPr lang="en-GB" sz="1400" dirty="0">
                          <a:latin typeface="Times New Roman" panose="02020603050405020304" pitchFamily="18" charset="0"/>
                          <a:cs typeface="Times New Roman" panose="02020603050405020304" pitchFamily="18" charset="0"/>
                        </a:rPr>
                        <a:t>Nombre de formations </a:t>
                      </a:r>
                    </a:p>
                  </a:txBody>
                  <a:tcPr/>
                </a:tc>
                <a:tc>
                  <a:txBody>
                    <a:bodyPr/>
                    <a:lstStyle/>
                    <a:p>
                      <a:r>
                        <a:rPr lang="en-GB" sz="1400" dirty="0">
                          <a:latin typeface="Times New Roman" panose="02020603050405020304" pitchFamily="18" charset="0"/>
                          <a:cs typeface="Times New Roman" panose="02020603050405020304" pitchFamily="18" charset="0"/>
                        </a:rPr>
                        <a:t>Formation initiale offerte aux douanes et aux forces de sécurité intérieure du Niger (nov. 2022)</a:t>
                      </a:r>
                    </a:p>
                  </a:txBody>
                  <a:tcPr/>
                </a:tc>
                <a:extLst>
                  <a:ext uri="{0D108BD9-81ED-4DB2-BD59-A6C34878D82A}">
                    <a16:rowId xmlns:a16="http://schemas.microsoft.com/office/drawing/2014/main" val="4212787748"/>
                  </a:ext>
                </a:extLst>
              </a:tr>
            </a:tbl>
          </a:graphicData>
        </a:graphic>
      </p:graphicFrame>
      <p:sp>
        <p:nvSpPr>
          <p:cNvPr id="4" name="Slide Number Placeholder 3">
            <a:extLst>
              <a:ext uri="{FF2B5EF4-FFF2-40B4-BE49-F238E27FC236}">
                <a16:creationId xmlns:a16="http://schemas.microsoft.com/office/drawing/2014/main" id="{2F7E6ECD-537F-0ABC-4785-DB0FC69A1EA1}"/>
              </a:ext>
            </a:extLst>
          </p:cNvPr>
          <p:cNvSpPr>
            <a:spLocks noGrp="1"/>
          </p:cNvSpPr>
          <p:nvPr>
            <p:ph type="sldNum" sz="quarter" idx="12"/>
          </p:nvPr>
        </p:nvSpPr>
        <p:spPr/>
        <p:txBody>
          <a:bodyPr/>
          <a:lstStyle/>
          <a:p>
            <a:fld id="{4E08114C-A7C1-48A7-AF25-48692EA2C94F}" type="slidenum">
              <a:rPr lang="en-GB" smtClean="0"/>
              <a:t>18</a:t>
            </a:fld>
            <a:endParaRPr lang="en-GB"/>
          </a:p>
        </p:txBody>
      </p:sp>
    </p:spTree>
    <p:extLst>
      <p:ext uri="{BB962C8B-B14F-4D97-AF65-F5344CB8AC3E}">
        <p14:creationId xmlns:p14="http://schemas.microsoft.com/office/powerpoint/2010/main" val="88684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normAutofit fontScale="95652"/>
          </a:bodyPr>
          <a:lstStyle/>
          <a:p>
            <a:r>
              <a:rPr lang="en-GB" b="1" dirty="0">
                <a:latin typeface="Times New Roman" panose="02020603050405020304" pitchFamily="18" charset="0"/>
                <a:cs typeface="Times New Roman" panose="02020603050405020304" pitchFamily="18" charset="0"/>
              </a:rPr>
              <a:t>Le plan d’action</a:t>
            </a:r>
          </a:p>
        </p:txBody>
      </p:sp>
      <p:graphicFrame>
        <p:nvGraphicFramePr>
          <p:cNvPr id="5" name="Table 4">
            <a:extLst>
              <a:ext uri="{FF2B5EF4-FFF2-40B4-BE49-F238E27FC236}">
                <a16:creationId xmlns:a16="http://schemas.microsoft.com/office/drawing/2014/main" id="{53C0AC12-C208-9F46-C788-015B454B7F1B}"/>
              </a:ext>
            </a:extLst>
          </p:cNvPr>
          <p:cNvGraphicFramePr>
            <a:graphicFrameLocks noGrp="1"/>
          </p:cNvGraphicFramePr>
          <p:nvPr>
            <p:extLst>
              <p:ext uri="{D42A27DB-BD31-4B8C-83A1-F6EECF244321}">
                <p14:modId xmlns:p14="http://schemas.microsoft.com/office/powerpoint/2010/main" val="2547656023"/>
              </p:ext>
            </p:extLst>
          </p:nvPr>
        </p:nvGraphicFramePr>
        <p:xfrm>
          <a:off x="838200" y="1505778"/>
          <a:ext cx="10770706" cy="2176670"/>
        </p:xfrm>
        <a:graphic>
          <a:graphicData uri="http://schemas.openxmlformats.org/drawingml/2006/table">
            <a:tbl>
              <a:tblPr firstRow="1" bandRow="1">
                <a:tableStyleId>{5940675A-B579-460E-94D1-54222C63F5DA}</a:tableStyleId>
              </a:tblPr>
              <a:tblGrid>
                <a:gridCol w="692428">
                  <a:extLst>
                    <a:ext uri="{9D8B030D-6E8A-4147-A177-3AD203B41FA5}">
                      <a16:colId xmlns:a16="http://schemas.microsoft.com/office/drawing/2014/main" val="315903769"/>
                    </a:ext>
                  </a:extLst>
                </a:gridCol>
                <a:gridCol w="586407">
                  <a:extLst>
                    <a:ext uri="{9D8B030D-6E8A-4147-A177-3AD203B41FA5}">
                      <a16:colId xmlns:a16="http://schemas.microsoft.com/office/drawing/2014/main" val="3893045303"/>
                    </a:ext>
                  </a:extLst>
                </a:gridCol>
                <a:gridCol w="1396448">
                  <a:extLst>
                    <a:ext uri="{9D8B030D-6E8A-4147-A177-3AD203B41FA5}">
                      <a16:colId xmlns:a16="http://schemas.microsoft.com/office/drawing/2014/main" val="4238136275"/>
                    </a:ext>
                  </a:extLst>
                </a:gridCol>
                <a:gridCol w="1848678">
                  <a:extLst>
                    <a:ext uri="{9D8B030D-6E8A-4147-A177-3AD203B41FA5}">
                      <a16:colId xmlns:a16="http://schemas.microsoft.com/office/drawing/2014/main" val="2224552788"/>
                    </a:ext>
                  </a:extLst>
                </a:gridCol>
                <a:gridCol w="1252330">
                  <a:extLst>
                    <a:ext uri="{9D8B030D-6E8A-4147-A177-3AD203B41FA5}">
                      <a16:colId xmlns:a16="http://schemas.microsoft.com/office/drawing/2014/main" val="2525066381"/>
                    </a:ext>
                  </a:extLst>
                </a:gridCol>
                <a:gridCol w="993913">
                  <a:extLst>
                    <a:ext uri="{9D8B030D-6E8A-4147-A177-3AD203B41FA5}">
                      <a16:colId xmlns:a16="http://schemas.microsoft.com/office/drawing/2014/main" val="3574080589"/>
                    </a:ext>
                  </a:extLst>
                </a:gridCol>
                <a:gridCol w="884583">
                  <a:extLst>
                    <a:ext uri="{9D8B030D-6E8A-4147-A177-3AD203B41FA5}">
                      <a16:colId xmlns:a16="http://schemas.microsoft.com/office/drawing/2014/main" val="2050146285"/>
                    </a:ext>
                  </a:extLst>
                </a:gridCol>
                <a:gridCol w="1535598">
                  <a:extLst>
                    <a:ext uri="{9D8B030D-6E8A-4147-A177-3AD203B41FA5}">
                      <a16:colId xmlns:a16="http://schemas.microsoft.com/office/drawing/2014/main" val="114640059"/>
                    </a:ext>
                  </a:extLst>
                </a:gridCol>
                <a:gridCol w="1580321">
                  <a:extLst>
                    <a:ext uri="{9D8B030D-6E8A-4147-A177-3AD203B41FA5}">
                      <a16:colId xmlns:a16="http://schemas.microsoft.com/office/drawing/2014/main" val="4019731112"/>
                    </a:ext>
                  </a:extLst>
                </a:gridCol>
              </a:tblGrid>
              <a:tr h="550919">
                <a:tc>
                  <a:txBody>
                    <a:bodyPr/>
                    <a:lstStyle/>
                    <a:p>
                      <a:r>
                        <a:rPr lang="en-GB" sz="1400" b="1" dirty="0">
                          <a:latin typeface="Times New Roman" panose="02020603050405020304" pitchFamily="18" charset="0"/>
                          <a:cs typeface="Times New Roman" panose="02020603050405020304" pitchFamily="18" charset="0"/>
                        </a:rPr>
                        <a:t>Sériel</a:t>
                      </a:r>
                    </a:p>
                  </a:txBody>
                  <a:tcPr/>
                </a:tc>
                <a:tc>
                  <a:txBody>
                    <a:bodyPr/>
                    <a:lstStyle/>
                    <a:p>
                      <a:r>
                        <a:rPr lang="en-GB" sz="1400" b="1" dirty="0">
                          <a:latin typeface="Times New Roman" panose="02020603050405020304" pitchFamily="18" charset="0"/>
                          <a:cs typeface="Times New Roman" panose="02020603050405020304" pitchFamily="18" charset="0"/>
                        </a:rPr>
                        <a:t>Titre</a:t>
                      </a:r>
                    </a:p>
                  </a:txBody>
                  <a:tcPr/>
                </a:tc>
                <a:tc>
                  <a:txBody>
                    <a:bodyPr/>
                    <a:lstStyle/>
                    <a:p>
                      <a:r>
                        <a:rPr lang="en-GB" sz="1400" b="1" dirty="0">
                          <a:latin typeface="Times New Roman" panose="02020603050405020304" pitchFamily="18" charset="0"/>
                          <a:cs typeface="Times New Roman" panose="02020603050405020304" pitchFamily="18" charset="0"/>
                        </a:rPr>
                        <a:t>Plan stratégique du CMO</a:t>
                      </a:r>
                    </a:p>
                  </a:txBody>
                  <a:tcPr/>
                </a:tc>
                <a:tc>
                  <a:txBody>
                    <a:bodyPr/>
                    <a:lstStyle/>
                    <a:p>
                      <a:r>
                        <a:rPr lang="en-GB" sz="1400" b="1" dirty="0">
                          <a:latin typeface="Times New Roman" panose="02020603050405020304" pitchFamily="18" charset="0"/>
                          <a:cs typeface="Times New Roman" panose="02020603050405020304" pitchFamily="18" charset="0"/>
                        </a:rPr>
                        <a:t>Activité</a:t>
                      </a:r>
                    </a:p>
                  </a:txBody>
                  <a:tcPr/>
                </a:tc>
                <a:tc>
                  <a:txBody>
                    <a:bodyPr/>
                    <a:lstStyle/>
                    <a:p>
                      <a:r>
                        <a:rPr lang="en-GB" sz="1400" b="1" dirty="0">
                          <a:latin typeface="Times New Roman" panose="02020603050405020304" pitchFamily="18" charset="0"/>
                          <a:cs typeface="Times New Roman" panose="02020603050405020304" pitchFamily="18" charset="0"/>
                        </a:rPr>
                        <a:t>Organisme d’exécution </a:t>
                      </a:r>
                    </a:p>
                  </a:txBody>
                  <a:tcPr/>
                </a:tc>
                <a:tc>
                  <a:txBody>
                    <a:bodyPr/>
                    <a:lstStyle/>
                    <a:p>
                      <a:r>
                        <a:rPr lang="en-GB" sz="1400" b="1" dirty="0">
                          <a:latin typeface="Times New Roman" panose="02020603050405020304" pitchFamily="18" charset="0"/>
                          <a:cs typeface="Times New Roman" panose="02020603050405020304" pitchFamily="18" charset="0"/>
                        </a:rPr>
                        <a:t>Financement </a:t>
                      </a:r>
                    </a:p>
                  </a:txBody>
                  <a:tcPr/>
                </a:tc>
                <a:tc>
                  <a:txBody>
                    <a:bodyPr/>
                    <a:lstStyle/>
                    <a:p>
                      <a:r>
                        <a:rPr lang="en-GB" sz="1400" b="1" dirty="0">
                          <a:latin typeface="Times New Roman" panose="02020603050405020304" pitchFamily="18" charset="0"/>
                          <a:cs typeface="Times New Roman" panose="02020603050405020304" pitchFamily="18" charset="0"/>
                        </a:rPr>
                        <a:t>Chronologie </a:t>
                      </a:r>
                    </a:p>
                  </a:txBody>
                  <a:tcPr/>
                </a:tc>
                <a:tc>
                  <a:txBody>
                    <a:bodyPr/>
                    <a:lstStyle/>
                    <a:p>
                      <a:r>
                        <a:rPr lang="en-GB" sz="1400" b="1" dirty="0">
                          <a:latin typeface="Times New Roman" panose="02020603050405020304" pitchFamily="18" charset="0"/>
                          <a:cs typeface="Times New Roman" panose="02020603050405020304" pitchFamily="18" charset="0"/>
                        </a:rPr>
                        <a:t>KPI</a:t>
                      </a:r>
                    </a:p>
                  </a:txBody>
                  <a:tcPr/>
                </a:tc>
                <a:tc>
                  <a:txBody>
                    <a:bodyPr/>
                    <a:lstStyle/>
                    <a:p>
                      <a:r>
                        <a:rPr lang="en-GB" sz="1400" b="1" dirty="0">
                          <a:latin typeface="Times New Roman" panose="02020603050405020304" pitchFamily="18" charset="0"/>
                          <a:cs typeface="Times New Roman" panose="02020603050405020304" pitchFamily="18" charset="0"/>
                        </a:rPr>
                        <a:t>Progrès/remarques</a:t>
                      </a:r>
                    </a:p>
                  </a:txBody>
                  <a:tcPr/>
                </a:tc>
                <a:extLst>
                  <a:ext uri="{0D108BD9-81ED-4DB2-BD59-A6C34878D82A}">
                    <a16:rowId xmlns:a16="http://schemas.microsoft.com/office/drawing/2014/main" val="1998498995"/>
                  </a:ext>
                </a:extLst>
              </a:tr>
              <a:tr h="16257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dirty="0">
                        <a:latin typeface="Times New Roman" panose="02020603050405020304" pitchFamily="18" charset="0"/>
                        <a:cs typeface="Times New Roman" panose="02020603050405020304" pitchFamily="18" charset="0"/>
                      </a:endParaRPr>
                    </a:p>
                    <a:p>
                      <a:endParaRPr lang="en-GB" sz="1400" b="1" dirty="0">
                        <a:latin typeface="Times New Roman" panose="02020603050405020304" pitchFamily="18" charset="0"/>
                        <a:cs typeface="Times New Roman" panose="02020603050405020304" pitchFamily="18" charset="0"/>
                      </a:endParaRPr>
                    </a:p>
                  </a:txBody>
                  <a:tcPr anchor="ctr"/>
                </a:tc>
                <a:tc>
                  <a:txBody>
                    <a:bodyPr/>
                    <a:lstStyle/>
                    <a:p>
                      <a:endParaRPr lang="en-GB" sz="1400" b="1" dirty="0">
                        <a:latin typeface="Times New Roman" panose="02020603050405020304" pitchFamily="18" charset="0"/>
                        <a:cs typeface="Times New Roman" panose="02020603050405020304" pitchFamily="18" charset="0"/>
                      </a:endParaRPr>
                    </a:p>
                  </a:txBody>
                  <a:tcPr anchor="ctr"/>
                </a:tc>
                <a:tc>
                  <a:txBody>
                    <a:bodyPr/>
                    <a:lstStyle/>
                    <a:p>
                      <a:r>
                        <a:rPr lang="en-GB" sz="1400" dirty="0">
                          <a:latin typeface="Times New Roman" panose="02020603050405020304" pitchFamily="18" charset="0"/>
                          <a:cs typeface="Times New Roman" panose="02020603050405020304" pitchFamily="18" charset="0"/>
                        </a:rPr>
                        <a:t>SO3</a:t>
                      </a:r>
                    </a:p>
                    <a:p>
                      <a:r>
                        <a:rPr lang="en-GB" sz="1400" dirty="0">
                          <a:latin typeface="Times New Roman" panose="02020603050405020304" pitchFamily="18" charset="0"/>
                          <a:cs typeface="Times New Roman" panose="02020603050405020304" pitchFamily="18" charset="0"/>
                        </a:rPr>
                        <a:t>FA1</a:t>
                      </a:r>
                    </a:p>
                  </a:txBody>
                  <a:tcPr/>
                </a:tc>
                <a:tc>
                  <a:txBody>
                    <a:bodyPr/>
                    <a:lstStyle/>
                    <a:p>
                      <a:r>
                        <a:rPr lang="en-GB" sz="1400" dirty="0">
                          <a:latin typeface="Times New Roman" panose="02020603050405020304" pitchFamily="18" charset="0"/>
                          <a:cs typeface="Times New Roman" panose="02020603050405020304" pitchFamily="18" charset="0"/>
                        </a:rPr>
                        <a:t>Utilisation accrue de l’application IRIS de l’OMD pour la cartographie des incidents frontaliers fragiles.  </a:t>
                      </a:r>
                    </a:p>
                  </a:txBody>
                  <a:tcPr/>
                </a:tc>
                <a:tc>
                  <a:txBody>
                    <a:bodyPr/>
                    <a:lstStyle/>
                    <a:p>
                      <a:r>
                        <a:rPr lang="en-GB" sz="1400" dirty="0">
                          <a:latin typeface="Times New Roman" panose="02020603050405020304" pitchFamily="18" charset="0"/>
                          <a:cs typeface="Times New Roman" panose="02020603050405020304" pitchFamily="18" charset="0"/>
                        </a:rPr>
                        <a:t>Secrétariat et membres du CMO</a:t>
                      </a:r>
                    </a:p>
                  </a:txBody>
                  <a:tcPr/>
                </a:tc>
                <a:tc>
                  <a:txBody>
                    <a:bodyPr/>
                    <a:lstStyle/>
                    <a:p>
                      <a:r>
                        <a:rPr lang="en-GB" sz="1400" dirty="0">
                          <a:latin typeface="Times New Roman" panose="02020603050405020304" pitchFamily="18" charset="0"/>
                          <a:cs typeface="Times New Roman" panose="02020603050405020304" pitchFamily="18" charset="0"/>
                        </a:rPr>
                        <a:t>Financement des donateurs de l’OMD, selon la disponibilité</a:t>
                      </a:r>
                    </a:p>
                  </a:txBody>
                  <a:tcPr/>
                </a:tc>
                <a:tc>
                  <a:txBody>
                    <a:bodyPr/>
                    <a:lstStyle/>
                    <a:p>
                      <a:r>
                        <a:rPr lang="en-GB" sz="1400" dirty="0">
                          <a:latin typeface="Times New Roman" panose="02020603050405020304" pitchFamily="18" charset="0"/>
                          <a:cs typeface="Times New Roman" panose="02020603050405020304" pitchFamily="18" charset="0"/>
                        </a:rPr>
                        <a:t>2023-2026</a:t>
                      </a:r>
                    </a:p>
                  </a:txBody>
                  <a:tcPr/>
                </a:tc>
                <a:tc>
                  <a:txBody>
                    <a:bodyPr/>
                    <a:lstStyle/>
                    <a:p>
                      <a:r>
                        <a:rPr lang="en-GB" sz="1400" dirty="0">
                          <a:latin typeface="Times New Roman" panose="02020603050405020304" pitchFamily="18" charset="0"/>
                          <a:cs typeface="Times New Roman" panose="02020603050405020304" pitchFamily="18" charset="0"/>
                        </a:rPr>
                        <a:t>Nombre d’incidents enregistrés et affichés</a:t>
                      </a:r>
                    </a:p>
                  </a:txBody>
                  <a:tcPr/>
                </a:tc>
                <a:tc>
                  <a:txBody>
                    <a:bodyPr/>
                    <a:lstStyle/>
                    <a:p>
                      <a:r>
                        <a:rPr lang="en-GB" sz="1400" dirty="0">
                          <a:latin typeface="Times New Roman" panose="02020603050405020304" pitchFamily="18" charset="0"/>
                          <a:cs typeface="Times New Roman" panose="02020603050405020304" pitchFamily="18" charset="0"/>
                        </a:rPr>
                        <a:t>NA</a:t>
                      </a:r>
                    </a:p>
                  </a:txBody>
                  <a:tcPr/>
                </a:tc>
                <a:extLst>
                  <a:ext uri="{0D108BD9-81ED-4DB2-BD59-A6C34878D82A}">
                    <a16:rowId xmlns:a16="http://schemas.microsoft.com/office/drawing/2014/main" val="2215697974"/>
                  </a:ext>
                </a:extLst>
              </a:tr>
            </a:tbl>
          </a:graphicData>
        </a:graphic>
      </p:graphicFrame>
      <p:sp>
        <p:nvSpPr>
          <p:cNvPr id="4" name="Slide Number Placeholder 3">
            <a:extLst>
              <a:ext uri="{FF2B5EF4-FFF2-40B4-BE49-F238E27FC236}">
                <a16:creationId xmlns:a16="http://schemas.microsoft.com/office/drawing/2014/main" id="{EC783013-0A15-1711-0692-08C4D53EFE71}"/>
              </a:ext>
            </a:extLst>
          </p:cNvPr>
          <p:cNvSpPr>
            <a:spLocks noGrp="1"/>
          </p:cNvSpPr>
          <p:nvPr>
            <p:ph type="sldNum" sz="quarter" idx="12"/>
          </p:nvPr>
        </p:nvSpPr>
        <p:spPr/>
        <p:txBody>
          <a:bodyPr/>
          <a:lstStyle/>
          <a:p>
            <a:fld id="{4E08114C-A7C1-48A7-AF25-48692EA2C94F}" type="slidenum">
              <a:rPr lang="en-GB" smtClean="0"/>
              <a:t>19</a:t>
            </a:fld>
            <a:endParaRPr lang="en-GB"/>
          </a:p>
        </p:txBody>
      </p:sp>
    </p:spTree>
    <p:extLst>
      <p:ext uri="{BB962C8B-B14F-4D97-AF65-F5344CB8AC3E}">
        <p14:creationId xmlns:p14="http://schemas.microsoft.com/office/powerpoint/2010/main" val="351190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p:txBody>
          <a:bodyPr>
            <a:normAutofit fontScale="87500"/>
          </a:bodyPr>
          <a:lstStyle/>
          <a:p>
            <a:r>
              <a:rPr lang="en-GB" b="1" dirty="0">
                <a:latin typeface="Times New Roman" panose="02020603050405020304" pitchFamily="18" charset="0"/>
                <a:cs typeface="Times New Roman" panose="02020603050405020304" pitchFamily="18" charset="0"/>
              </a:rPr>
              <a:t>Esquisser</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825625"/>
            <a:ext cx="10515600" cy="4305935"/>
          </a:xfrm>
        </p:spPr>
        <p:txBody>
          <a:bodyPr>
            <a:normAutofit fontScale="94500"/>
          </a:bodyPr>
          <a:lstStyle/>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a:t>
            </a:r>
            <a:r>
              <a:rPr lang="en-GB" sz="3600" dirty="0" err="1">
                <a:latin typeface="Times New Roman" panose="02020603050405020304" pitchFamily="18" charset="0"/>
                <a:cs typeface="Times New Roman" panose="02020603050405020304" pitchFamily="18" charset="0"/>
              </a:rPr>
              <a:t>Contexte</a:t>
            </a:r>
            <a:endParaRPr lang="en-GB" sz="3600" dirty="0">
              <a:latin typeface="Times New Roman" panose="02020603050405020304" pitchFamily="18" charset="0"/>
              <a:cs typeface="Times New Roman" panose="02020603050405020304" pitchFamily="18" charset="0"/>
            </a:endParaRP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La Conférence</a:t>
            </a: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Résultats de la Conférence</a:t>
            </a:r>
          </a:p>
          <a:p>
            <a:pPr marL="0" indent="0">
              <a:buNone/>
            </a:pPr>
            <a:endParaRPr lang="en-GB"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GB" sz="3600" dirty="0">
                <a:latin typeface="Times New Roman" panose="02020603050405020304" pitchFamily="18" charset="0"/>
                <a:cs typeface="Times New Roman" panose="02020603050405020304" pitchFamily="18" charset="0"/>
              </a:rPr>
              <a:t> Prochaines étapes</a:t>
            </a:r>
          </a:p>
          <a:p>
            <a:pPr marL="0" indent="0">
              <a:buNone/>
            </a:pPr>
            <a:endParaRPr lang="en-GB" dirty="0"/>
          </a:p>
        </p:txBody>
      </p:sp>
      <p:sp>
        <p:nvSpPr>
          <p:cNvPr id="4" name="Slide Number Placeholder 3">
            <a:extLst>
              <a:ext uri="{FF2B5EF4-FFF2-40B4-BE49-F238E27FC236}">
                <a16:creationId xmlns:a16="http://schemas.microsoft.com/office/drawing/2014/main" id="{65113C84-EFF5-32D0-1F6E-6D5E75EB11A1}"/>
              </a:ext>
            </a:extLst>
          </p:cNvPr>
          <p:cNvSpPr>
            <a:spLocks noGrp="1"/>
          </p:cNvSpPr>
          <p:nvPr>
            <p:ph type="sldNum" sz="quarter" idx="12"/>
          </p:nvPr>
        </p:nvSpPr>
        <p:spPr/>
        <p:txBody>
          <a:bodyPr/>
          <a:lstStyle/>
          <a:p>
            <a:fld id="{4E08114C-A7C1-48A7-AF25-48692EA2C94F}" type="slidenum">
              <a:rPr lang="en-GB" smtClean="0"/>
              <a:t>2</a:t>
            </a:fld>
            <a:endParaRPr lang="en-GB"/>
          </a:p>
        </p:txBody>
      </p:sp>
    </p:spTree>
    <p:extLst>
      <p:ext uri="{BB962C8B-B14F-4D97-AF65-F5344CB8AC3E}">
        <p14:creationId xmlns:p14="http://schemas.microsoft.com/office/powerpoint/2010/main" val="2945927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330338"/>
            <a:ext cx="10515600" cy="1325563"/>
          </a:xfrm>
        </p:spPr>
        <p:txBody>
          <a:bodyPr>
            <a:normAutofit fontScale="70833"/>
          </a:bodyPr>
          <a:lstStyle/>
          <a:p>
            <a:r>
              <a:rPr lang="en-GB" b="1" dirty="0">
                <a:latin typeface="Times New Roman" panose="02020603050405020304" pitchFamily="18" charset="0"/>
                <a:cs typeface="Times New Roman" panose="02020603050405020304" pitchFamily="18" charset="0"/>
              </a:rPr>
              <a:t>Prochaines étapes</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825626"/>
            <a:ext cx="10515600" cy="813214"/>
          </a:xfrm>
        </p:spPr>
        <p:txBody>
          <a:bodyPr>
            <a:normAutofit fontScale="90833"/>
          </a:bodyPr>
          <a:lstStyle/>
          <a:p>
            <a:r>
              <a:rPr lang="en-GB" sz="2200" dirty="0">
                <a:latin typeface="Times New Roman" panose="02020603050405020304" pitchFamily="18" charset="0"/>
                <a:cs typeface="Times New Roman" panose="02020603050405020304" pitchFamily="18" charset="0"/>
              </a:rPr>
              <a:t>Les DG sont invitées à prendre note du plan d’action et à appuyer le plan à la Commission des politiques en juin.</a:t>
            </a:r>
          </a:p>
          <a:p>
            <a:endParaRPr lang="en-GB" sz="2200" dirty="0">
              <a:latin typeface="Times New Roman" panose="02020603050405020304" pitchFamily="18" charset="0"/>
              <a:cs typeface="Times New Roman" panose="02020603050405020304" pitchFamily="18" charset="0"/>
            </a:endParaRPr>
          </a:p>
          <a:p>
            <a:pPr marL="0" indent="0">
              <a:buNone/>
            </a:pPr>
            <a:endParaRPr lang="en-GB"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C08EA77-D73B-ABD4-10E6-E5FD6C642EFF}"/>
              </a:ext>
            </a:extLst>
          </p:cNvPr>
          <p:cNvSpPr>
            <a:spLocks noGrp="1"/>
          </p:cNvSpPr>
          <p:nvPr>
            <p:ph type="sldNum" sz="quarter" idx="12"/>
          </p:nvPr>
        </p:nvSpPr>
        <p:spPr/>
        <p:txBody>
          <a:bodyPr/>
          <a:lstStyle/>
          <a:p>
            <a:fld id="{4E08114C-A7C1-48A7-AF25-48692EA2C94F}" type="slidenum">
              <a:rPr lang="en-GB" smtClean="0"/>
              <a:t>20</a:t>
            </a:fld>
            <a:endParaRPr lang="en-GB"/>
          </a:p>
        </p:txBody>
      </p:sp>
    </p:spTree>
    <p:extLst>
      <p:ext uri="{BB962C8B-B14F-4D97-AF65-F5344CB8AC3E}">
        <p14:creationId xmlns:p14="http://schemas.microsoft.com/office/powerpoint/2010/main" val="1274788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41D67CC-D7EC-37DB-4753-C51BB016C774}"/>
              </a:ext>
            </a:extLst>
          </p:cNvPr>
          <p:cNvSpPr>
            <a:spLocks noGrp="1"/>
          </p:cNvSpPr>
          <p:nvPr>
            <p:ph type="title"/>
          </p:nvPr>
        </p:nvSpPr>
        <p:spPr>
          <a:xfrm>
            <a:off x="4277139" y="2766218"/>
            <a:ext cx="3637722" cy="1325563"/>
          </a:xfrm>
        </p:spPr>
        <p:txBody>
          <a:bodyPr/>
          <a:lstStyle/>
          <a:p>
            <a:pPr algn="ctr"/>
            <a:r>
              <a:rPr lang="en-GB" b="1" dirty="0"/>
              <a:t>Merci</a:t>
            </a:r>
          </a:p>
        </p:txBody>
      </p:sp>
      <p:sp>
        <p:nvSpPr>
          <p:cNvPr id="2" name="Slide Number Placeholder 1">
            <a:extLst>
              <a:ext uri="{FF2B5EF4-FFF2-40B4-BE49-F238E27FC236}">
                <a16:creationId xmlns:a16="http://schemas.microsoft.com/office/drawing/2014/main" id="{F261087A-05CE-6E2D-3ECE-1372304ADBC0}"/>
              </a:ext>
            </a:extLst>
          </p:cNvPr>
          <p:cNvSpPr>
            <a:spLocks noGrp="1"/>
          </p:cNvSpPr>
          <p:nvPr>
            <p:ph type="sldNum" sz="quarter" idx="12"/>
          </p:nvPr>
        </p:nvSpPr>
        <p:spPr/>
        <p:txBody>
          <a:bodyPr/>
          <a:lstStyle/>
          <a:p>
            <a:fld id="{4E08114C-A7C1-48A7-AF25-48692EA2C94F}" type="slidenum">
              <a:rPr lang="en-GB" smtClean="0"/>
              <a:t>21</a:t>
            </a:fld>
            <a:endParaRPr lang="en-GB"/>
          </a:p>
        </p:txBody>
      </p:sp>
    </p:spTree>
    <p:extLst>
      <p:ext uri="{BB962C8B-B14F-4D97-AF65-F5344CB8AC3E}">
        <p14:creationId xmlns:p14="http://schemas.microsoft.com/office/powerpoint/2010/main" val="163554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BE139-1D02-0B2C-DE09-39DC83BC49F1}"/>
              </a:ext>
            </a:extLst>
          </p:cNvPr>
          <p:cNvSpPr>
            <a:spLocks noGrp="1"/>
          </p:cNvSpPr>
          <p:nvPr>
            <p:ph type="title"/>
          </p:nvPr>
        </p:nvSpPr>
        <p:spPr>
          <a:xfrm>
            <a:off x="838200" y="334645"/>
            <a:ext cx="10515600" cy="1325563"/>
          </a:xfrm>
        </p:spPr>
        <p:txBody>
          <a:bodyPr>
            <a:normAutofit fontScale="90000"/>
          </a:bodyPr>
          <a:lstStyle/>
          <a:p>
            <a:r>
              <a:rPr lang="en-GB" b="1" dirty="0">
                <a:latin typeface="Times New Roman" panose="02020603050405020304" pitchFamily="18" charset="0"/>
                <a:cs typeface="Times New Roman" panose="02020603050405020304" pitchFamily="18" charset="0"/>
              </a:rPr>
              <a:t>Arrière-plan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C68F302-1A76-70E3-FFF8-C24FB943594C}"/>
              </a:ext>
            </a:extLst>
          </p:cNvPr>
          <p:cNvSpPr>
            <a:spLocks noGrp="1"/>
          </p:cNvSpPr>
          <p:nvPr>
            <p:ph idx="1"/>
          </p:nvPr>
        </p:nvSpPr>
        <p:spPr>
          <a:xfrm>
            <a:off x="838200" y="1825624"/>
            <a:ext cx="10515600" cy="4530449"/>
          </a:xfrm>
        </p:spPr>
        <p:txBody>
          <a:bodyPr>
            <a:normAutofit fontScale="88118"/>
          </a:bodyPr>
          <a:lstStyle/>
          <a:p>
            <a:pPr>
              <a:lnSpc>
                <a:spcPct val="100000"/>
              </a:lnSpc>
            </a:pPr>
            <a:r>
              <a:rPr lang="en-GB" sz="2100" dirty="0">
                <a:latin typeface="Times New Roman" panose="02020603050405020304" pitchFamily="18" charset="0"/>
                <a:cs typeface="Times New Roman" panose="02020603050405020304" pitchFamily="18" charset="0"/>
              </a:rPr>
              <a:t>Les frontières fragiles sont des zones où les agences étatiques, en particulier les douanes, sont incapables de fonctionner correctement en raison de l’insécurité créée par les groupes armés non étatiques. L’insécurité et la perturbation de l’administration de l’État affectent l’économie frontalière et les moyens de subsistance des communautés frontalières. </a:t>
            </a:r>
          </a:p>
          <a:p>
            <a:pPr marL="0" indent="0">
              <a:lnSpc>
                <a:spcPct val="10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Les incidents de Situations de Fragilité et de Conflit (FCS) se multiplient à travers les continents dont l’Afrique, l’Europe et les Amériques affectant les Etats membres dans différentes dimensions. C’est dans ce contexte qu’un certain nombre de membres ont chargé l’Organisation mondiale des douanes (OMD) : </a:t>
            </a:r>
          </a:p>
          <a:p>
            <a:pPr marL="0" indent="0">
              <a:lnSpc>
                <a:spcPct val="100000"/>
              </a:lnSpc>
              <a:buNone/>
            </a:pPr>
            <a:endParaRPr lang="en-GB" sz="500" dirty="0">
              <a:latin typeface="Times New Roman" panose="02020603050405020304" pitchFamily="18" charset="0"/>
              <a:cs typeface="Times New Roman" panose="02020603050405020304" pitchFamily="18" charset="0"/>
            </a:endParaRPr>
          </a:p>
          <a:p>
            <a:pPr marL="457200" lvl="1" indent="0">
              <a:lnSpc>
                <a:spcPct val="100000"/>
              </a:lnSpc>
              <a:buNone/>
            </a:pPr>
            <a:r>
              <a:rPr lang="en-GB" sz="2100" dirty="0">
                <a:latin typeface="Times New Roman" panose="02020603050405020304" pitchFamily="18" charset="0"/>
                <a:cs typeface="Times New Roman" panose="02020603050405020304" pitchFamily="18" charset="0"/>
              </a:rPr>
              <a:t>1. Élargir la portée géographique de ses travaux sur les frontières fragiles</a:t>
            </a:r>
          </a:p>
          <a:p>
            <a:pPr marL="457200" lvl="1" indent="0">
              <a:lnSpc>
                <a:spcPct val="100000"/>
              </a:lnSpc>
              <a:buNone/>
            </a:pPr>
            <a:endParaRPr lang="en-GB" sz="500" dirty="0">
              <a:latin typeface="Times New Roman" panose="02020603050405020304" pitchFamily="18" charset="0"/>
              <a:cs typeface="Times New Roman" panose="02020603050405020304" pitchFamily="18" charset="0"/>
            </a:endParaRPr>
          </a:p>
          <a:p>
            <a:pPr marL="457200" lvl="1" indent="0">
              <a:lnSpc>
                <a:spcPct val="100000"/>
              </a:lnSpc>
              <a:buNone/>
            </a:pPr>
            <a:r>
              <a:rPr lang="en-GB" sz="2100" dirty="0">
                <a:latin typeface="Times New Roman" panose="02020603050405020304" pitchFamily="18" charset="0"/>
                <a:cs typeface="Times New Roman" panose="02020603050405020304" pitchFamily="18" charset="0"/>
              </a:rPr>
              <a:t>2. Examiner la notion de guerre conventionnelle et son incidence sur les opérations douanières</a:t>
            </a:r>
          </a:p>
        </p:txBody>
      </p:sp>
      <p:sp>
        <p:nvSpPr>
          <p:cNvPr id="4" name="Slide Number Placeholder 3">
            <a:extLst>
              <a:ext uri="{FF2B5EF4-FFF2-40B4-BE49-F238E27FC236}">
                <a16:creationId xmlns:a16="http://schemas.microsoft.com/office/drawing/2014/main" id="{02A7C320-8F30-495F-EE55-DA8F59AF1455}"/>
              </a:ext>
            </a:extLst>
          </p:cNvPr>
          <p:cNvSpPr>
            <a:spLocks noGrp="1"/>
          </p:cNvSpPr>
          <p:nvPr>
            <p:ph type="sldNum" sz="quarter" idx="12"/>
          </p:nvPr>
        </p:nvSpPr>
        <p:spPr/>
        <p:txBody>
          <a:bodyPr/>
          <a:lstStyle/>
          <a:p>
            <a:fld id="{4E08114C-A7C1-48A7-AF25-48692EA2C94F}" type="slidenum">
              <a:rPr lang="en-GB" smtClean="0"/>
              <a:t>3</a:t>
            </a:fld>
            <a:endParaRPr lang="en-GB"/>
          </a:p>
        </p:txBody>
      </p:sp>
    </p:spTree>
    <p:extLst>
      <p:ext uri="{BB962C8B-B14F-4D97-AF65-F5344CB8AC3E}">
        <p14:creationId xmlns:p14="http://schemas.microsoft.com/office/powerpoint/2010/main" val="22906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BE139-1D02-0B2C-DE09-39DC83BC49F1}"/>
              </a:ext>
            </a:extLst>
          </p:cNvPr>
          <p:cNvSpPr>
            <a:spLocks noGrp="1"/>
          </p:cNvSpPr>
          <p:nvPr>
            <p:ph type="title"/>
          </p:nvPr>
        </p:nvSpPr>
        <p:spPr/>
        <p:txBody>
          <a:bodyPr>
            <a:normAutofit fontScale="90000"/>
          </a:bodyPr>
          <a:lstStyle/>
          <a:p>
            <a:r>
              <a:rPr lang="en-GB" b="1" dirty="0">
                <a:latin typeface="Times New Roman" panose="02020603050405020304" pitchFamily="18" charset="0"/>
                <a:cs typeface="Times New Roman" panose="02020603050405020304" pitchFamily="18" charset="0"/>
              </a:rPr>
              <a:t>Arrière-plan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C68F302-1A76-70E3-FFF8-C24FB943594C}"/>
              </a:ext>
            </a:extLst>
          </p:cNvPr>
          <p:cNvSpPr>
            <a:spLocks noGrp="1"/>
          </p:cNvSpPr>
          <p:nvPr>
            <p:ph idx="1"/>
          </p:nvPr>
        </p:nvSpPr>
        <p:spPr>
          <a:xfrm>
            <a:off x="838200" y="1825625"/>
            <a:ext cx="10515600" cy="4016376"/>
          </a:xfrm>
        </p:spPr>
        <p:txBody>
          <a:bodyPr>
            <a:normAutofit fontScale="97706"/>
          </a:bodyPr>
          <a:lstStyle/>
          <a:p>
            <a:pPr>
              <a:lnSpc>
                <a:spcPct val="100000"/>
              </a:lnSpc>
            </a:pPr>
            <a:r>
              <a:rPr lang="en-GB" sz="2100" dirty="0">
                <a:latin typeface="Times New Roman" panose="02020603050405020304" pitchFamily="18" charset="0"/>
                <a:cs typeface="Times New Roman" panose="02020603050405020304" pitchFamily="18" charset="0"/>
              </a:rPr>
              <a:t>En juin 2022, la décision a été prise lors de la session du Conseil d’organiser une conférence mondiale sur le thème « Facilitation des douanes dans les situations de fragilité et de conflit (SCP) ».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L’OMD, en étroite collaboration avec le Service des douanes du Nigéria (NCS), a accepté d’organiser l’événement au Centre national de renseignement du Nigéria, à Abuja, au Nigéria.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L’événement a eu lieu à huis clos, du 31 janvier au 2 février 2023, et plus de 100 délégués de plus de 40 pays y ont assisté. Les membres étaient accompagnés de représentants de plusieurs agences des Nations Unies, de la communauté humanitaire et des donateurs   </a:t>
            </a:r>
          </a:p>
          <a:p>
            <a:pPr marL="0" indent="0">
              <a:lnSpc>
                <a:spcPct val="120000"/>
              </a:lnSpc>
              <a:buNone/>
            </a:pPr>
            <a:endParaRPr lang="en-GB" sz="100" dirty="0">
              <a:latin typeface="Times New Roman" panose="02020603050405020304" pitchFamily="18" charset="0"/>
              <a:cs typeface="Times New Roman" panose="02020603050405020304" pitchFamily="18" charset="0"/>
            </a:endParaRPr>
          </a:p>
          <a:p>
            <a:pPr>
              <a:lnSpc>
                <a:spcPct val="100000"/>
              </a:lnSpc>
            </a:pPr>
            <a:r>
              <a:rPr lang="en-GB" sz="2100" dirty="0">
                <a:latin typeface="Times New Roman" panose="02020603050405020304" pitchFamily="18" charset="0"/>
                <a:cs typeface="Times New Roman" panose="02020603050405020304" pitchFamily="18" charset="0"/>
              </a:rPr>
              <a:t>La Conférence a examiné le rôle des administrations douanières dans les SCA et la façon dont l’OMD peut aider ses Membres à façonner leurs stratégies en réponse aux opérations dans ces environnements complexes. </a:t>
            </a:r>
          </a:p>
        </p:txBody>
      </p:sp>
      <p:sp>
        <p:nvSpPr>
          <p:cNvPr id="4" name="Slide Number Placeholder 3">
            <a:extLst>
              <a:ext uri="{FF2B5EF4-FFF2-40B4-BE49-F238E27FC236}">
                <a16:creationId xmlns:a16="http://schemas.microsoft.com/office/drawing/2014/main" id="{ECA50772-B922-076A-CAF9-20DE4D84027C}"/>
              </a:ext>
            </a:extLst>
          </p:cNvPr>
          <p:cNvSpPr>
            <a:spLocks noGrp="1"/>
          </p:cNvSpPr>
          <p:nvPr>
            <p:ph type="sldNum" sz="quarter" idx="12"/>
          </p:nvPr>
        </p:nvSpPr>
        <p:spPr/>
        <p:txBody>
          <a:bodyPr/>
          <a:lstStyle/>
          <a:p>
            <a:fld id="{4E08114C-A7C1-48A7-AF25-48692EA2C94F}" type="slidenum">
              <a:rPr lang="en-GB" smtClean="0"/>
              <a:t>4</a:t>
            </a:fld>
            <a:endParaRPr lang="en-GB"/>
          </a:p>
        </p:txBody>
      </p:sp>
    </p:spTree>
    <p:extLst>
      <p:ext uri="{BB962C8B-B14F-4D97-AF65-F5344CB8AC3E}">
        <p14:creationId xmlns:p14="http://schemas.microsoft.com/office/powerpoint/2010/main" val="2764276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La Conférence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4229100"/>
          </a:xfrm>
        </p:spPr>
        <p:txBody>
          <a:bodyPr>
            <a:normAutofit fontScale="86641"/>
          </a:bodyPr>
          <a:lstStyle/>
          <a:p>
            <a:r>
              <a:rPr lang="en-GB" sz="2100" dirty="0">
                <a:latin typeface="Times New Roman" panose="02020603050405020304" pitchFamily="18" charset="0"/>
                <a:cs typeface="Times New Roman" panose="02020603050405020304" pitchFamily="18" charset="0"/>
              </a:rPr>
              <a:t>Il a servi de plate-forme pour enrichir le débat politique sur les frontières fragiles du point de vue douanier, antiterroriste, humanitaire et économique. C’était aussi une première étape pour répondre aux demandes des représentants des administrations douanières des régions touchées.</a:t>
            </a:r>
          </a:p>
          <a:p>
            <a:pPr marL="0" indent="0">
              <a:buNone/>
            </a:pPr>
            <a:endParaRPr lang="en-GB" sz="1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Les représentants des régions de l’Afrique de l’Ouest et du Centre et du Moyen-Orient et du Nord de l’Afrique, ont été le point de mire initial du travail sur le terrain de l’OMD depuis 2016. Des représentants d’Amérique du Nord, d’Amérique centrale et du Sud, d’Europe et d’Afrique de l’Est se sont également joints à eux à cette conférence.</a:t>
            </a:r>
          </a:p>
          <a:p>
            <a:pPr marL="0" indent="0">
              <a:buNone/>
            </a:pPr>
            <a:endParaRPr lang="en-GB" sz="1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Dans de nombreux cas, la croissance des groupes armés étatiques et non étatiques a conduit à la propagation de leurs actions militaires et politiques à l’intérieur du territoire national ainsi qu’à l’extérieur, comme un débordement vers les pays voisins. </a:t>
            </a:r>
          </a:p>
        </p:txBody>
      </p:sp>
      <p:sp>
        <p:nvSpPr>
          <p:cNvPr id="6" name="Slide Number Placeholder 5">
            <a:extLst>
              <a:ext uri="{FF2B5EF4-FFF2-40B4-BE49-F238E27FC236}">
                <a16:creationId xmlns:a16="http://schemas.microsoft.com/office/drawing/2014/main" id="{BC244075-A748-C1A5-FF79-8C9616A87A1B}"/>
              </a:ext>
            </a:extLst>
          </p:cNvPr>
          <p:cNvSpPr>
            <a:spLocks noGrp="1"/>
          </p:cNvSpPr>
          <p:nvPr>
            <p:ph type="sldNum" sz="quarter" idx="12"/>
          </p:nvPr>
        </p:nvSpPr>
        <p:spPr/>
        <p:txBody>
          <a:bodyPr/>
          <a:lstStyle/>
          <a:p>
            <a:fld id="{4E08114C-A7C1-48A7-AF25-48692EA2C94F}" type="slidenum">
              <a:rPr lang="en-GB" smtClean="0"/>
              <a:t>5</a:t>
            </a:fld>
            <a:endParaRPr lang="en-GB"/>
          </a:p>
        </p:txBody>
      </p:sp>
    </p:spTree>
    <p:extLst>
      <p:ext uri="{BB962C8B-B14F-4D97-AF65-F5344CB8AC3E}">
        <p14:creationId xmlns:p14="http://schemas.microsoft.com/office/powerpoint/2010/main" val="1274911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La Conférence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184375"/>
          </a:xfrm>
        </p:spPr>
        <p:txBody>
          <a:bodyPr>
            <a:normAutofit fontScale="91603"/>
          </a:bodyPr>
          <a:lstStyle/>
          <a:p>
            <a:pPr marL="0" indent="0">
              <a:buNone/>
            </a:pPr>
            <a:r>
              <a:rPr lang="en-GB" sz="2100" dirty="0">
                <a:latin typeface="Times New Roman" panose="02020603050405020304" pitchFamily="18" charset="0"/>
                <a:cs typeface="Times New Roman" panose="02020603050405020304" pitchFamily="18" charset="0"/>
              </a:rPr>
              <a:t>Les présentations ont mis en évidence les similitudes qui existent entre plusieurs régions en ce qui concerne les frontières fragiles :</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1. Le rôle des frontières en tant que ressource symbolique et économique pour les collectivités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2. Intégration de la contrebande dans les activités sociales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3. le lien entre la contrebande et les activités minières, où l’exploitation minière est une source importante de revenus; </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4. l’impôt informel prélevé par les groupes armés non étatiques, tels que les terroristes, les bandes criminelles ou les guérilleros, sur les 	 marchandises.</a:t>
            </a:r>
          </a:p>
        </p:txBody>
      </p:sp>
      <p:sp>
        <p:nvSpPr>
          <p:cNvPr id="4" name="Slide Number Placeholder 3">
            <a:extLst>
              <a:ext uri="{FF2B5EF4-FFF2-40B4-BE49-F238E27FC236}">
                <a16:creationId xmlns:a16="http://schemas.microsoft.com/office/drawing/2014/main" id="{3FD52D94-5462-D32B-8452-91854159D767}"/>
              </a:ext>
            </a:extLst>
          </p:cNvPr>
          <p:cNvSpPr>
            <a:spLocks noGrp="1"/>
          </p:cNvSpPr>
          <p:nvPr>
            <p:ph type="sldNum" sz="quarter" idx="12"/>
          </p:nvPr>
        </p:nvSpPr>
        <p:spPr/>
        <p:txBody>
          <a:bodyPr/>
          <a:lstStyle/>
          <a:p>
            <a:fld id="{4E08114C-A7C1-48A7-AF25-48692EA2C94F}" type="slidenum">
              <a:rPr lang="en-GB" smtClean="0"/>
              <a:t>6</a:t>
            </a:fld>
            <a:endParaRPr lang="en-GB"/>
          </a:p>
        </p:txBody>
      </p:sp>
    </p:spTree>
    <p:extLst>
      <p:ext uri="{BB962C8B-B14F-4D97-AF65-F5344CB8AC3E}">
        <p14:creationId xmlns:p14="http://schemas.microsoft.com/office/powerpoint/2010/main" val="3596007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LeConférence</a:t>
            </a:r>
            <a:r>
              <a:rPr lang="en-GB" b="1" dirty="0"/>
              <a:t>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fontScale="98181"/>
          </a:bodyPr>
          <a:lstStyle/>
          <a:p>
            <a:pPr marL="0" indent="0" algn="just">
              <a:buNone/>
            </a:pPr>
            <a:r>
              <a:rPr lang="en-GB" sz="2200" dirty="0">
                <a:latin typeface="Times New Roman" panose="02020603050405020304" pitchFamily="18" charset="0"/>
                <a:cs typeface="Times New Roman" panose="02020603050405020304" pitchFamily="18" charset="0"/>
              </a:rPr>
              <a:t>Plusieurs administrations ont présenté les défis auxquels elles sont confrontées et les stratégies menacées par les groupes terroristes, les gangs criminels et la guérilla. Les délégués ont partagé leur expérience dans :</a:t>
            </a:r>
          </a:p>
          <a:p>
            <a:pPr marL="0" indent="0" algn="just">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1. Relocaliser leur personnel.</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2. Établir des équipes d’information et de renseignement multi-organismes.</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3. Coopération avec les organismes militaires et de sécurité pour sécuriser les opérations sur le terrain et les postes frontaliers. </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4. Réponse économique par l’adaptation des pratiques fiscales et le maintien des relations avec les commerçants. </a:t>
            </a:r>
          </a:p>
          <a:p>
            <a:pPr marL="0" indent="0">
              <a:buNone/>
            </a:pPr>
            <a:endParaRPr lang="en-GB" sz="200" dirty="0">
              <a:latin typeface="Times New Roman" panose="02020603050405020304" pitchFamily="18" charset="0"/>
              <a:cs typeface="Times New Roman" panose="02020603050405020304" pitchFamily="18" charset="0"/>
            </a:endParaRPr>
          </a:p>
          <a:p>
            <a:pPr marL="0" indent="0">
              <a:buNone/>
            </a:pPr>
            <a:r>
              <a:rPr lang="en-GB" sz="2200" dirty="0">
                <a:latin typeface="Times New Roman" panose="02020603050405020304" pitchFamily="18" charset="0"/>
                <a:cs typeface="Times New Roman" panose="02020603050405020304" pitchFamily="18" charset="0"/>
              </a:rPr>
              <a:t>	5. Mise en place d’équipes d’intervention multi-agences spécialisées et création de centres de fusion.</a:t>
            </a:r>
          </a:p>
        </p:txBody>
      </p:sp>
      <p:sp>
        <p:nvSpPr>
          <p:cNvPr id="4" name="Slide Number Placeholder 3">
            <a:extLst>
              <a:ext uri="{FF2B5EF4-FFF2-40B4-BE49-F238E27FC236}">
                <a16:creationId xmlns:a16="http://schemas.microsoft.com/office/drawing/2014/main" id="{A5D7B388-0912-6BD2-6E55-3EAD0BAD81AB}"/>
              </a:ext>
            </a:extLst>
          </p:cNvPr>
          <p:cNvSpPr>
            <a:spLocks noGrp="1"/>
          </p:cNvSpPr>
          <p:nvPr>
            <p:ph type="sldNum" sz="quarter" idx="12"/>
          </p:nvPr>
        </p:nvSpPr>
        <p:spPr/>
        <p:txBody>
          <a:bodyPr/>
          <a:lstStyle/>
          <a:p>
            <a:fld id="{4E08114C-A7C1-48A7-AF25-48692EA2C94F}" type="slidenum">
              <a:rPr lang="en-GB" smtClean="0"/>
              <a:t>7</a:t>
            </a:fld>
            <a:endParaRPr lang="en-GB"/>
          </a:p>
        </p:txBody>
      </p:sp>
    </p:spTree>
    <p:extLst>
      <p:ext uri="{BB962C8B-B14F-4D97-AF65-F5344CB8AC3E}">
        <p14:creationId xmlns:p14="http://schemas.microsoft.com/office/powerpoint/2010/main" val="1055237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La Conférence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8"/>
            <a:ext cx="9881152" cy="4338432"/>
          </a:xfrm>
        </p:spPr>
        <p:txBody>
          <a:bodyPr>
            <a:normAutofit fontScale="84516" lnSpcReduction="10000"/>
          </a:bodyPr>
          <a:lstStyle/>
          <a:p>
            <a:r>
              <a:rPr lang="en-GB" sz="2100" dirty="0">
                <a:latin typeface="Times New Roman" panose="02020603050405020304" pitchFamily="18" charset="0"/>
                <a:cs typeface="Times New Roman" panose="02020603050405020304" pitchFamily="18" charset="0"/>
              </a:rPr>
              <a:t>La coopération entre les autorités douanières et les acteurs humanitaires a également été abordée lors de la conférence.</a:t>
            </a:r>
          </a:p>
          <a:p>
            <a:pPr marL="0" indent="0">
              <a:buNone/>
            </a:pPr>
            <a:endParaRPr lang="en-GB" sz="500" dirty="0">
              <a:latin typeface="Times New Roman" panose="02020603050405020304" pitchFamily="18" charset="0"/>
              <a:cs typeface="Times New Roman" panose="02020603050405020304" pitchFamily="18" charset="0"/>
            </a:endParaRPr>
          </a:p>
          <a:p>
            <a:r>
              <a:rPr lang="en-GB" sz="2100" dirty="0">
                <a:latin typeface="Times New Roman" panose="02020603050405020304" pitchFamily="18" charset="0"/>
                <a:cs typeface="Times New Roman" panose="02020603050405020304" pitchFamily="18" charset="0"/>
              </a:rPr>
              <a:t>L’importance de contrôler de vastes zones entre les points d’entrée a été particulièrement soulignée. Les participants ont également examiné l’équipement utilisé par les douanes ainsi que des technologies comme :</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1. Systèmes de véhicules aériens sans pilote (UAV) pour surveiller les déplacements des personnes et des moyens de transport.</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2. imagerie satellitaire pour optimiser la gestion des frontières terrestres ou maritimes;</a:t>
            </a:r>
          </a:p>
          <a:p>
            <a:pPr marL="0" indent="0">
              <a:buNone/>
            </a:pPr>
            <a:endParaRPr lang="en-GB" sz="500" dirty="0">
              <a:latin typeface="Times New Roman" panose="02020603050405020304" pitchFamily="18" charset="0"/>
              <a:cs typeface="Times New Roman" panose="02020603050405020304" pitchFamily="18" charset="0"/>
            </a:endParaRPr>
          </a:p>
          <a:p>
            <a:pPr marL="0" indent="0">
              <a:buNone/>
            </a:pPr>
            <a:r>
              <a:rPr lang="en-GB" sz="2100" dirty="0">
                <a:latin typeface="Times New Roman" panose="02020603050405020304" pitchFamily="18" charset="0"/>
                <a:cs typeface="Times New Roman" panose="02020603050405020304" pitchFamily="18" charset="0"/>
              </a:rPr>
              <a:t>	3. Le géoportail COLIBRI de l’OMD pour appuyer les agents sur le terrain dans la lutte contre le trafic de drogue transmis par l’aviation générale.</a:t>
            </a:r>
          </a:p>
        </p:txBody>
      </p:sp>
      <p:sp>
        <p:nvSpPr>
          <p:cNvPr id="4" name="Slide Number Placeholder 3">
            <a:extLst>
              <a:ext uri="{FF2B5EF4-FFF2-40B4-BE49-F238E27FC236}">
                <a16:creationId xmlns:a16="http://schemas.microsoft.com/office/drawing/2014/main" id="{6453B7EC-B295-12A6-26E0-22214F9A460A}"/>
              </a:ext>
            </a:extLst>
          </p:cNvPr>
          <p:cNvSpPr>
            <a:spLocks noGrp="1"/>
          </p:cNvSpPr>
          <p:nvPr>
            <p:ph type="sldNum" sz="quarter" idx="12"/>
          </p:nvPr>
        </p:nvSpPr>
        <p:spPr/>
        <p:txBody>
          <a:bodyPr/>
          <a:lstStyle/>
          <a:p>
            <a:fld id="{4E08114C-A7C1-48A7-AF25-48692EA2C94F}" type="slidenum">
              <a:rPr lang="en-GB" smtClean="0"/>
              <a:t>8</a:t>
            </a:fld>
            <a:endParaRPr lang="en-GB"/>
          </a:p>
        </p:txBody>
      </p:sp>
    </p:spTree>
    <p:extLst>
      <p:ext uri="{BB962C8B-B14F-4D97-AF65-F5344CB8AC3E}">
        <p14:creationId xmlns:p14="http://schemas.microsoft.com/office/powerpoint/2010/main" val="711674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B1D6D-E4DF-0CE9-5074-8FC0A33362EF}"/>
              </a:ext>
            </a:extLst>
          </p:cNvPr>
          <p:cNvSpPr>
            <a:spLocks noGrp="1"/>
          </p:cNvSpPr>
          <p:nvPr>
            <p:ph type="title"/>
          </p:nvPr>
        </p:nvSpPr>
        <p:spPr>
          <a:xfrm>
            <a:off x="838200" y="544029"/>
            <a:ext cx="10515600" cy="961749"/>
          </a:xfrm>
        </p:spPr>
        <p:txBody>
          <a:bodyPr/>
          <a:lstStyle/>
          <a:p>
            <a:r>
              <a:rPr lang="en-GB" b="1" dirty="0">
                <a:latin typeface="Times New Roman" panose="02020603050405020304" pitchFamily="18" charset="0"/>
                <a:cs typeface="Times New Roman" panose="02020603050405020304" pitchFamily="18" charset="0"/>
              </a:rPr>
              <a:t>La Conférence </a:t>
            </a:r>
          </a:p>
        </p:txBody>
      </p:sp>
      <p:sp>
        <p:nvSpPr>
          <p:cNvPr id="3" name="Content Placeholder 2">
            <a:extLst>
              <a:ext uri="{FF2B5EF4-FFF2-40B4-BE49-F238E27FC236}">
                <a16:creationId xmlns:a16="http://schemas.microsoft.com/office/drawing/2014/main" id="{E5017E3C-76B0-1F27-2BE2-C1EBD8246597}"/>
              </a:ext>
            </a:extLst>
          </p:cNvPr>
          <p:cNvSpPr>
            <a:spLocks noGrp="1"/>
          </p:cNvSpPr>
          <p:nvPr>
            <p:ph idx="1"/>
          </p:nvPr>
        </p:nvSpPr>
        <p:spPr>
          <a:xfrm>
            <a:off x="838200" y="1505777"/>
            <a:ext cx="9881152" cy="4989445"/>
          </a:xfrm>
        </p:spPr>
        <p:txBody>
          <a:bodyPr>
            <a:normAutofit fontScale="81818"/>
          </a:bodyPr>
          <a:lstStyle/>
          <a:p>
            <a:r>
              <a:rPr lang="en-GB" sz="2200" dirty="0">
                <a:latin typeface="Times New Roman" panose="02020603050405020304" pitchFamily="18" charset="0"/>
                <a:cs typeface="Times New Roman" panose="02020603050405020304" pitchFamily="18" charset="0"/>
              </a:rPr>
              <a:t>L’utilisation du renseignement géospatial a également été envisagée. Il aide les administrations douanières à intégrer une perspective géographique dans leurs stratégies et tactiques d’application et de surveillance, y compris le déploiement optimal de leur personnel dans les zones frontalières et la réduction des risques inhérents à leurs opérations dans les environnements précaires. </a:t>
            </a:r>
          </a:p>
          <a:p>
            <a:pPr marL="0" indent="0">
              <a:buNone/>
            </a:pPr>
            <a:endParaRPr lang="en-GB" sz="200" dirty="0"/>
          </a:p>
          <a:p>
            <a:r>
              <a:rPr lang="en-GB" sz="2200" dirty="0">
                <a:latin typeface="Times New Roman" panose="02020603050405020304" pitchFamily="18" charset="0"/>
                <a:cs typeface="Times New Roman" panose="02020603050405020304" pitchFamily="18" charset="0"/>
              </a:rPr>
              <a:t>L’Agence spatiale européenne et le Centre satellitaire des Nations Unies (UNOSAT) ont montré comment l’imagerie satellitaire pouvait aider les douanes à détecter les changements économiques suspects dans les zones frontalières ainsi que les chemins et les pistes secrètes du désert utilisées par les passeurs.</a:t>
            </a:r>
          </a:p>
          <a:p>
            <a:pPr marL="0" indent="0">
              <a:buNone/>
            </a:pPr>
            <a:endParaRPr lang="en-GB" sz="200" dirty="0"/>
          </a:p>
          <a:p>
            <a:r>
              <a:rPr lang="en-GB" sz="2200" dirty="0">
                <a:latin typeface="Times New Roman" panose="02020603050405020304" pitchFamily="18" charset="0"/>
                <a:cs typeface="Times New Roman" panose="02020603050405020304" pitchFamily="18" charset="0"/>
              </a:rPr>
              <a:t>Les délégués ont également discuté des moyens liés à la protection de l’infrastructure douanière ainsi qu’à la protection du personnel des douanes dans la SCA. Une attention particulière a été accordée à l’utilisation de l’équipement de protection individuelle (EPI) et des stratégies pour s’assurer qu’il est adapté à l’usage prévu. </a:t>
            </a:r>
          </a:p>
        </p:txBody>
      </p:sp>
      <p:sp>
        <p:nvSpPr>
          <p:cNvPr id="4" name="Slide Number Placeholder 3">
            <a:extLst>
              <a:ext uri="{FF2B5EF4-FFF2-40B4-BE49-F238E27FC236}">
                <a16:creationId xmlns:a16="http://schemas.microsoft.com/office/drawing/2014/main" id="{6C196DA1-4534-49C1-6B55-50A1392EBA5C}"/>
              </a:ext>
            </a:extLst>
          </p:cNvPr>
          <p:cNvSpPr>
            <a:spLocks noGrp="1"/>
          </p:cNvSpPr>
          <p:nvPr>
            <p:ph type="sldNum" sz="quarter" idx="12"/>
          </p:nvPr>
        </p:nvSpPr>
        <p:spPr/>
        <p:txBody>
          <a:bodyPr/>
          <a:lstStyle/>
          <a:p>
            <a:fld id="{4E08114C-A7C1-48A7-AF25-48692EA2C94F}" type="slidenum">
              <a:rPr lang="en-GB" smtClean="0"/>
              <a:t>9</a:t>
            </a:fld>
            <a:endParaRPr lang="en-GB"/>
          </a:p>
        </p:txBody>
      </p:sp>
    </p:spTree>
    <p:extLst>
      <p:ext uri="{BB962C8B-B14F-4D97-AF65-F5344CB8AC3E}">
        <p14:creationId xmlns:p14="http://schemas.microsoft.com/office/powerpoint/2010/main" val="2662305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274</TotalTime>
  <Words>2314</Words>
  <Application>Microsoft Macintosh PowerPoint</Application>
  <PresentationFormat>Widescreen</PresentationFormat>
  <Paragraphs>339</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Wingdings</vt:lpstr>
      <vt:lpstr>Office Theme</vt:lpstr>
      <vt:lpstr>Points Forts de la Conférence mondiale inaugurale de l’OMD sur les frontières fragiles : Permettre aux douanes d’agir dans les situations de fragilité et de conflit (SFC)</vt:lpstr>
      <vt:lpstr>Esquisser</vt:lpstr>
      <vt:lpstr>Arrière-plan </vt:lpstr>
      <vt:lpstr>Arrière-plan </vt:lpstr>
      <vt:lpstr>La Conférence </vt:lpstr>
      <vt:lpstr>La Conférence </vt:lpstr>
      <vt:lpstr>LeConférence  </vt:lpstr>
      <vt:lpstr>La Conférence </vt:lpstr>
      <vt:lpstr>La Conférence </vt:lpstr>
      <vt:lpstr>La Conférence</vt:lpstr>
      <vt:lpstr>Résultats de la Conférence</vt:lpstr>
      <vt:lpstr>Le plan d’action</vt:lpstr>
      <vt:lpstr>Le plan d’action</vt:lpstr>
      <vt:lpstr>Le plan d’action</vt:lpstr>
      <vt:lpstr>Le plan d’action</vt:lpstr>
      <vt:lpstr>Le plan d’action</vt:lpstr>
      <vt:lpstr>Le plan d’action</vt:lpstr>
      <vt:lpstr>Le plan d’action</vt:lpstr>
      <vt:lpstr>Le plan d’action</vt:lpstr>
      <vt:lpstr>Prochaines étapes</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of the Inaugural WCO Global Conference on Fragile Borders: Enabling Customs in Fragile and Conflict-Affected Situations (FCS)</dc:title>
  <dc:creator>Etim ibok</dc:creator>
  <cp:lastModifiedBy>Cherno Omar BARRY</cp:lastModifiedBy>
  <cp:revision>2</cp:revision>
  <dcterms:created xsi:type="dcterms:W3CDTF">2023-05-02T15:49:46Z</dcterms:created>
  <dcterms:modified xsi:type="dcterms:W3CDTF">2023-05-05T12:02:22Z</dcterms:modified>
</cp:coreProperties>
</file>